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10" r:id="rId1"/>
  </p:sldMasterIdLst>
  <p:notesMasterIdLst>
    <p:notesMasterId r:id="rId18"/>
  </p:notesMasterIdLst>
  <p:sldIdLst>
    <p:sldId id="256" r:id="rId2"/>
    <p:sldId id="268" r:id="rId3"/>
    <p:sldId id="257" r:id="rId4"/>
    <p:sldId id="258" r:id="rId5"/>
    <p:sldId id="259" r:id="rId6"/>
    <p:sldId id="278" r:id="rId7"/>
    <p:sldId id="269" r:id="rId8"/>
    <p:sldId id="270" r:id="rId9"/>
    <p:sldId id="263" r:id="rId10"/>
    <p:sldId id="271" r:id="rId11"/>
    <p:sldId id="272" r:id="rId12"/>
    <p:sldId id="279" r:id="rId13"/>
    <p:sldId id="273" r:id="rId14"/>
    <p:sldId id="262" r:id="rId15"/>
    <p:sldId id="274" r:id="rId16"/>
    <p:sldId id="275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7"/>
    <p:restoredTop sz="76748"/>
  </p:normalViewPr>
  <p:slideViewPr>
    <p:cSldViewPr snapToGrid="0" snapToObjects="1">
      <p:cViewPr varScale="1">
        <p:scale>
          <a:sx n="76" d="100"/>
          <a:sy n="76" d="100"/>
        </p:scale>
        <p:origin x="2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2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E6CFE-CA72-024C-A72A-F86AE38AA624}" type="datetimeFigureOut">
              <a:rPr kumimoji="1" lang="ja-JP" altLang="en-US" smtClean="0"/>
              <a:t>2020/12/11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DED3A-A031-DC43-8F5D-E73502026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646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20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72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873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30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863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14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37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16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8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1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18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80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467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1983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65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DED3A-A031-DC43-8F5D-E73502026EE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39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861B-8FA4-734C-956F-BF00971D3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6F68C98-97A2-8448-B393-2A18B1E2F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80997D26-5969-A648-B09C-547BBD73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45" y="6464638"/>
            <a:ext cx="4114800" cy="365125"/>
          </a:xfrm>
        </p:spPr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7E25B9D6-2A0F-F643-925E-BD53ADB9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8746" y="6464635"/>
            <a:ext cx="2743200" cy="365125"/>
          </a:xfrm>
        </p:spPr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94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56205-E948-764B-BB9E-08653C25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2553CF6-6116-944E-9B37-A595EF36E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3AEC90-10B3-7D4A-A5F1-C4185E47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790457-B057-C84D-ACFB-815B14A0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CEBCA9-0110-FB47-8634-72CF2EAD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3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DF2F079-4544-0E46-9099-E0B4050F7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341E6E-90C4-2D41-8614-44FA252E4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B2D42B-2F70-2A4E-B1E0-C298C373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2873C5-99E8-3144-9F6D-041A0EEB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1FDD49-D05A-A541-B090-2EBB186E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16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2AF46ED-E07A-F943-A7E3-979BCC6E5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23926" b="89583"/>
          <a:stretch/>
        </p:blipFill>
        <p:spPr>
          <a:xfrm>
            <a:off x="2898934" y="0"/>
            <a:ext cx="9293066" cy="7143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369C071-80E7-5145-A02C-F14AA16A8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23926" b="89583"/>
          <a:stretch/>
        </p:blipFill>
        <p:spPr>
          <a:xfrm>
            <a:off x="0" y="0"/>
            <a:ext cx="9281160" cy="7143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56B2676-986D-FE4B-90D9-935C69F70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295"/>
          <a:stretch/>
        </p:blipFill>
        <p:spPr>
          <a:xfrm>
            <a:off x="0" y="6466765"/>
            <a:ext cx="12203906" cy="391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/>
          <a:lstStyle>
            <a:lvl1pPr algn="l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93" y="6472136"/>
            <a:ext cx="761999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8592" y="646463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A3D390-3416-2149-9E64-574FA86BABD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258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9635AB-D06D-8E4F-AC72-2C8182B1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376DF4-DC37-E048-B6DC-B8FCD6135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677687-7015-EA40-B028-E2911F74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C52EA9-769D-0A48-81AD-178B7542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9EAD0C-0592-2244-9F08-90C577DA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04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5F0F86-5225-7A4F-A612-49F82FF5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A768C9-1187-8F4B-B7B0-50E140545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9C7FB0-F86A-F945-8503-8F77BE63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98B813-9F06-304A-9C23-2CDDAD56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0A0CF-6F24-6C40-A7F8-2CEB91E0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98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529102-4263-C24E-9195-80B872EC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04AB1B-2CFF-2C4B-BB1E-1730962FC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1258E40-BDF2-214D-8C27-6AE7DF8E5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C97A8C-3FF1-7740-A592-5FDAA9B4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2B780A-38DE-8241-AA84-20CB57A4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A9F94A-8B20-DE4B-AD4E-E0F79AE8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90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8F331D-34AD-E740-AAFA-1D8C27DB7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467F00-9F4A-574C-9E93-C7BC72013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2AE3F27-4097-0543-A726-B133A30B3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B19481B-D34E-3A41-B5E3-626287CF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FBBFD1F-6350-B44E-B8D6-5892C32FB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C01CB84-5A3F-1B44-A565-00812FC5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246879-5FFF-C640-B3B9-9C6D6917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B411ACB-7A27-864D-8493-43309302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79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6F719E-A92B-B540-8271-E1EFC2AF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3FE991-2B44-FF4B-946E-C8B5B930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476B1BA-3AEA-A74E-867C-34B2052C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2DB48E2-9165-7E4A-B2F3-3B5856E3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1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95D6BA9-A76C-614B-AE30-B15232AB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6B54F4-2636-2B43-9C01-E5B873E5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140350-105B-0C45-8380-61985259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180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10B8F-3A03-1B4B-8DCB-95758BCC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2260C-EE89-B241-8608-E936D546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E4B164-BCB9-4E43-9ADB-245BF57FF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60C57A5-64B1-154A-B4C8-BF8F047D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ED27685-744D-AB4F-B54B-7621BF35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EB6E66-89BB-1643-ABD2-09FDB98D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49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56A1AB-937D-C448-A4FE-E2685F77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A5717FB-FACD-9C4F-8543-29D355945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C77839E-C79D-9B4D-B0AF-63AC2818F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2538180-FC53-1843-B5F0-CE88DF90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20ADA4-CD32-864B-A758-984B84EC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74D986A-DE43-A849-A42A-4CCD76F7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12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85BFB8D-E238-2E45-95CB-1960E7F7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9C06B26-0B65-C148-BDFE-9F418172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684CDF-EEDE-9743-8FF7-C0AFF2497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322C9C-D211-8049-9F9F-53C0FFE44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81006B-84C0-4742-AF7D-FDA787993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3D390-3416-2149-9E64-574FA86B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56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0.png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emf"/><Relationship Id="rId18" Type="http://schemas.openxmlformats.org/officeDocument/2006/relationships/image" Target="../media/image11.emf"/><Relationship Id="rId3" Type="http://schemas.openxmlformats.org/officeDocument/2006/relationships/image" Target="../media/image5.png"/><Relationship Id="rId21" Type="http://schemas.openxmlformats.org/officeDocument/2006/relationships/image" Target="../media/image14.emf"/><Relationship Id="rId12" Type="http://schemas.openxmlformats.org/officeDocument/2006/relationships/image" Target="../media/image5.emf"/><Relationship Id="rId1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emf"/><Relationship Id="rId20" Type="http://schemas.openxmlformats.org/officeDocument/2006/relationships/image" Target="../media/image13.emf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6.png"/><Relationship Id="rId15" Type="http://schemas.openxmlformats.org/officeDocument/2006/relationships/image" Target="../media/image8.emf"/><Relationship Id="rId10" Type="http://schemas.openxmlformats.org/officeDocument/2006/relationships/image" Target="../media/image17.png"/><Relationship Id="rId19" Type="http://schemas.openxmlformats.org/officeDocument/2006/relationships/image" Target="../media/image12.emf"/><Relationship Id="rId9" Type="http://schemas.openxmlformats.org/officeDocument/2006/relationships/image" Target="../media/image16.png"/><Relationship Id="rId1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44.png"/><Relationship Id="rId4" Type="http://schemas.openxmlformats.org/officeDocument/2006/relationships/image" Target="../media/image37.emf"/><Relationship Id="rId9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2.emf"/><Relationship Id="rId18" Type="http://schemas.openxmlformats.org/officeDocument/2006/relationships/image" Target="../media/image57.emf"/><Relationship Id="rId26" Type="http://schemas.openxmlformats.org/officeDocument/2006/relationships/image" Target="../media/image65.emf"/><Relationship Id="rId3" Type="http://schemas.openxmlformats.org/officeDocument/2006/relationships/image" Target="../media/image42.emf"/><Relationship Id="rId21" Type="http://schemas.openxmlformats.org/officeDocument/2006/relationships/image" Target="../media/image60.emf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17" Type="http://schemas.openxmlformats.org/officeDocument/2006/relationships/image" Target="../media/image56.emf"/><Relationship Id="rId25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emf"/><Relationship Id="rId20" Type="http://schemas.openxmlformats.org/officeDocument/2006/relationships/image" Target="../media/image59.emf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24" Type="http://schemas.openxmlformats.org/officeDocument/2006/relationships/image" Target="../media/image63.emf"/><Relationship Id="rId5" Type="http://schemas.openxmlformats.org/officeDocument/2006/relationships/image" Target="../media/image44.emf"/><Relationship Id="rId15" Type="http://schemas.openxmlformats.org/officeDocument/2006/relationships/image" Target="../media/image54.emf"/><Relationship Id="rId23" Type="http://schemas.openxmlformats.org/officeDocument/2006/relationships/image" Target="../media/image62.emf"/><Relationship Id="rId28" Type="http://schemas.openxmlformats.org/officeDocument/2006/relationships/image" Target="../media/image67.emf"/><Relationship Id="rId10" Type="http://schemas.openxmlformats.org/officeDocument/2006/relationships/image" Target="../media/image49.emf"/><Relationship Id="rId19" Type="http://schemas.openxmlformats.org/officeDocument/2006/relationships/image" Target="../media/image58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emf"/><Relationship Id="rId22" Type="http://schemas.openxmlformats.org/officeDocument/2006/relationships/image" Target="../media/image61.emf"/><Relationship Id="rId27" Type="http://schemas.openxmlformats.org/officeDocument/2006/relationships/image" Target="../media/image6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FE090D1D-22DA-9140-8842-99625FCA1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6308" y="3806629"/>
            <a:ext cx="4859383" cy="1322587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Hiroki Iwamoto</a:t>
            </a:r>
          </a:p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Japan Atomic Energy Agency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DE2F92C-1E79-6F49-B762-A8D4A29D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" altLang="ja-JP">
                <a:solidFill>
                  <a:schemeClr val="tx1">
                    <a:lumMod val="75000"/>
                    <a:lumOff val="25000"/>
                  </a:schemeClr>
                </a:solidFill>
              </a:rPr>
              <a:t>Consultancy meeting on machine learning for nuclear data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9A884D-0626-7B42-A4C0-44E862A6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kumimoji="1" lang="ja-JP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fld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37C13F9-8332-4646-9E75-D20077C82CBA}"/>
              </a:ext>
            </a:extLst>
          </p:cNvPr>
          <p:cNvSpPr/>
          <p:nvPr/>
        </p:nvSpPr>
        <p:spPr>
          <a:xfrm>
            <a:off x="203948" y="126102"/>
            <a:ext cx="3633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1400" dirty="0">
                <a:solidFill>
                  <a:srgbClr val="C00000"/>
                </a:solidFill>
                <a:latin typeface="Roboto"/>
              </a:rPr>
              <a:t>10 Dec 2020, 14:00–14:25 (CET)</a:t>
            </a:r>
          </a:p>
          <a:p>
            <a:r>
              <a:rPr lang="en" altLang="ja-JP" sz="1400" dirty="0" err="1">
                <a:solidFill>
                  <a:srgbClr val="C00000"/>
                </a:solidFill>
                <a:latin typeface="Roboto"/>
              </a:rPr>
              <a:t>Webex</a:t>
            </a:r>
            <a:endParaRPr lang="en" altLang="ja-JP" sz="1400" dirty="0">
              <a:solidFill>
                <a:srgbClr val="C00000"/>
              </a:solidFill>
              <a:latin typeface="Roboto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6B87F4-25C3-D142-BC4A-FFC927E1EAD6}"/>
              </a:ext>
            </a:extLst>
          </p:cNvPr>
          <p:cNvSpPr txBox="1"/>
          <p:nvPr/>
        </p:nvSpPr>
        <p:spPr>
          <a:xfrm>
            <a:off x="1903750" y="2126539"/>
            <a:ext cx="8304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Nuclear data generation using Gaussian process regression and its related topics</a:t>
            </a:r>
            <a:endParaRPr kumimoji="1" lang="ja-JP" alt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BB620C-DED2-8F4B-9678-66B053C84DCD}"/>
              </a:ext>
            </a:extLst>
          </p:cNvPr>
          <p:cNvSpPr txBox="1"/>
          <p:nvPr/>
        </p:nvSpPr>
        <p:spPr>
          <a:xfrm>
            <a:off x="6957877" y="5732088"/>
            <a:ext cx="4941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H. Iwamoto, “</a:t>
            </a:r>
            <a:r>
              <a:rPr kumimoji="1" lang="en-US" altLang="ja-JP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Generation of nuclear data using Gaussian process regression</a:t>
            </a:r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</a:p>
          <a:p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Journal of Nuclear Science and Technology 57(8), 2020, 932–938.</a:t>
            </a:r>
            <a:endParaRPr kumimoji="1" lang="ja-JP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5CE213-C494-C040-B336-1EDE62C88595}"/>
              </a:ext>
            </a:extLst>
          </p:cNvPr>
          <p:cNvSpPr txBox="1"/>
          <p:nvPr/>
        </p:nvSpPr>
        <p:spPr>
          <a:xfrm>
            <a:off x="6196587" y="5717098"/>
            <a:ext cx="821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</a:t>
            </a:r>
            <a:endParaRPr kumimoji="1" lang="ja-JP" altLang="en-US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1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59C3C5D-997B-C24C-8839-7D73977D7FE1}"/>
              </a:ext>
            </a:extLst>
          </p:cNvPr>
          <p:cNvGrpSpPr/>
          <p:nvPr/>
        </p:nvGrpSpPr>
        <p:grpSpPr>
          <a:xfrm>
            <a:off x="320947" y="814675"/>
            <a:ext cx="5870245" cy="4381500"/>
            <a:chOff x="6245317" y="1664491"/>
            <a:chExt cx="5870245" cy="43815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F32549E-3771-1D45-88DA-D12D2002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0862" y="1664491"/>
              <a:ext cx="5854700" cy="43815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5EE2D62-62B1-F049-BF4B-E4DFB31428F4}"/>
                </a:ext>
              </a:extLst>
            </p:cNvPr>
            <p:cNvSpPr txBox="1"/>
            <p:nvPr/>
          </p:nvSpPr>
          <p:spPr>
            <a:xfrm>
              <a:off x="8520902" y="2224266"/>
              <a:ext cx="192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chemeClr val="accent5">
                      <a:lumMod val="50000"/>
                    </a:schemeClr>
                  </a:solidFill>
                </a:rPr>
                <a:t>INCL++/ABLA07</a:t>
              </a:r>
              <a:endParaRPr kumimoji="1" lang="ja-JP" altLang="en-US" u="sng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C2EADD7D-BA19-7042-ADCE-8C703B7A882A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8171730" y="2408932"/>
              <a:ext cx="349172" cy="250793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EAAF17-9649-F24A-9CF8-B69C0D0834C3}"/>
                </a:ext>
              </a:extLst>
            </p:cNvPr>
            <p:cNvSpPr txBox="1"/>
            <p:nvPr/>
          </p:nvSpPr>
          <p:spPr>
            <a:xfrm>
              <a:off x="7501935" y="3855241"/>
              <a:ext cx="1446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00B050"/>
                  </a:solidFill>
                </a:rPr>
                <a:t>TENDL-2019</a:t>
              </a:r>
              <a:endParaRPr kumimoji="1" lang="ja-JP" altLang="en-US" u="sng">
                <a:solidFill>
                  <a:srgbClr val="00B050"/>
                </a:solidFill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093DAE0F-E6D2-5442-898B-FA099C5F1917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8225050" y="3321935"/>
              <a:ext cx="295852" cy="53330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B11E7F1-6CEB-9849-BFD3-961C9B13249B}"/>
                </a:ext>
              </a:extLst>
            </p:cNvPr>
            <p:cNvSpPr txBox="1"/>
            <p:nvPr/>
          </p:nvSpPr>
          <p:spPr>
            <a:xfrm>
              <a:off x="9949624" y="2523280"/>
              <a:ext cx="166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9300"/>
                  </a:solidFill>
                </a:rPr>
                <a:t>INCL4.6/GEM</a:t>
              </a:r>
              <a:endParaRPr kumimoji="1" lang="ja-JP" altLang="en-US" u="sng">
                <a:solidFill>
                  <a:srgbClr val="FF9300"/>
                </a:solidFill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A2F3EEB8-4411-AA48-8208-AE2446DC3F29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9757458" y="2707946"/>
              <a:ext cx="192166" cy="343921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644561C-AA32-CF40-8C03-109DB60C427D}"/>
                </a:ext>
              </a:extLst>
            </p:cNvPr>
            <p:cNvSpPr txBox="1"/>
            <p:nvPr/>
          </p:nvSpPr>
          <p:spPr>
            <a:xfrm>
              <a:off x="10220450" y="4488341"/>
              <a:ext cx="17660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 experimental data</a:t>
              </a:r>
            </a:p>
            <a:p>
              <a:r>
                <a:rPr kumimoji="1" lang="ja-JP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→</a:t>
              </a:r>
              <a:r>
                <a:rPr kumimoji="1"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large uncertainty</a:t>
              </a:r>
              <a:endParaRPr kumimoji="1" lang="ja-JP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DF767806-2121-644C-ADB2-33133B1D4A9C}"/>
                </a:ext>
              </a:extLst>
            </p:cNvPr>
            <p:cNvCxnSpPr/>
            <p:nvPr/>
          </p:nvCxnSpPr>
          <p:spPr>
            <a:xfrm>
              <a:off x="10220450" y="4479404"/>
              <a:ext cx="130793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85A8808-1E79-A745-8835-F1804E911FEB}"/>
                </a:ext>
              </a:extLst>
            </p:cNvPr>
            <p:cNvSpPr txBox="1"/>
            <p:nvPr/>
          </p:nvSpPr>
          <p:spPr>
            <a:xfrm>
              <a:off x="9724050" y="3791910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002060"/>
                  </a:solidFill>
                </a:rPr>
                <a:t>GPR</a:t>
              </a:r>
              <a:endParaRPr kumimoji="1" lang="ja-JP" altLang="en-US" u="sng">
                <a:solidFill>
                  <a:srgbClr val="002060"/>
                </a:solidFill>
              </a:endParaRP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D7AB787F-000C-6D49-8745-F5659BBD7218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10055231" y="3493459"/>
              <a:ext cx="331180" cy="298451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D118C1E6-FFB8-E749-9FE7-A241EFD8EE68}"/>
                </a:ext>
              </a:extLst>
            </p:cNvPr>
            <p:cNvCxnSpPr>
              <a:cxnSpLocks/>
            </p:cNvCxnSpPr>
            <p:nvPr/>
          </p:nvCxnSpPr>
          <p:spPr>
            <a:xfrm>
              <a:off x="7833061" y="2390966"/>
              <a:ext cx="338669" cy="5016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A0ABCBE-A9C0-6A45-BB99-4C7441230407}"/>
                </a:ext>
              </a:extLst>
            </p:cNvPr>
            <p:cNvSpPr txBox="1"/>
            <p:nvPr/>
          </p:nvSpPr>
          <p:spPr>
            <a:xfrm>
              <a:off x="6245317" y="2128894"/>
              <a:ext cx="1648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0000"/>
                  </a:solidFill>
                </a:rPr>
                <a:t>JENDL-4.0/HE</a:t>
              </a:r>
              <a:endParaRPr kumimoji="1" lang="ja-JP" altLang="en-US" u="sng">
                <a:solidFill>
                  <a:srgbClr val="FF0000"/>
                </a:solidFill>
              </a:endParaRPr>
            </a:p>
          </p:txBody>
        </p: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0F91B15-CFE0-1946-BFCE-B2DF952AA4CE}"/>
              </a:ext>
            </a:extLst>
          </p:cNvPr>
          <p:cNvSpPr/>
          <p:nvPr/>
        </p:nvSpPr>
        <p:spPr>
          <a:xfrm>
            <a:off x="347703" y="5134053"/>
            <a:ext cx="5497741" cy="12838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C9AFE45-F3C0-7944-85E0-6FB566BF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729C316-F4D9-E347-9948-031BAD98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Case of experimental data lacking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3EF1136-A877-0149-B5B3-AB49730FA029}"/>
              </a:ext>
            </a:extLst>
          </p:cNvPr>
          <p:cNvSpPr txBox="1"/>
          <p:nvPr/>
        </p:nvSpPr>
        <p:spPr>
          <a:xfrm>
            <a:off x="405540" y="5759948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C00000"/>
                </a:solidFill>
              </a:rPr>
              <a:t>Advantage of GPR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1F3D4D2-8C69-C747-A75D-3E19F95D1755}"/>
              </a:ext>
            </a:extLst>
          </p:cNvPr>
          <p:cNvSpPr txBox="1"/>
          <p:nvPr/>
        </p:nvSpPr>
        <p:spPr>
          <a:xfrm>
            <a:off x="983225" y="6079942"/>
            <a:ext cx="46207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uncertainty motivates new experiments 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568C8D6-7DFD-8344-8943-4B9D8227C721}"/>
              </a:ext>
            </a:extLst>
          </p:cNvPr>
          <p:cNvGrpSpPr/>
          <p:nvPr/>
        </p:nvGrpSpPr>
        <p:grpSpPr>
          <a:xfrm>
            <a:off x="6338153" y="765990"/>
            <a:ext cx="5866728" cy="4394200"/>
            <a:chOff x="882904" y="1648069"/>
            <a:chExt cx="5866728" cy="439420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19740538-1B6C-7841-9811-120A90FB0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632" y="1648069"/>
              <a:ext cx="5842000" cy="43942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8C446-5E90-934C-BA77-FC667A9CE18D}"/>
                </a:ext>
              </a:extLst>
            </p:cNvPr>
            <p:cNvSpPr txBox="1"/>
            <p:nvPr/>
          </p:nvSpPr>
          <p:spPr>
            <a:xfrm>
              <a:off x="3158489" y="2224266"/>
              <a:ext cx="192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chemeClr val="accent5">
                      <a:lumMod val="50000"/>
                    </a:schemeClr>
                  </a:solidFill>
                </a:rPr>
                <a:t>INCL++/ABLA07</a:t>
              </a:r>
              <a:endParaRPr kumimoji="1" lang="ja-JP" altLang="en-US" u="sng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7EECA6DA-C01F-8E4F-BFD8-FE71793DC64C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2809317" y="2408932"/>
              <a:ext cx="349172" cy="250793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BF0A436-5C70-8B41-9119-21657B5F90CA}"/>
                </a:ext>
              </a:extLst>
            </p:cNvPr>
            <p:cNvSpPr txBox="1"/>
            <p:nvPr/>
          </p:nvSpPr>
          <p:spPr>
            <a:xfrm>
              <a:off x="2139522" y="3855241"/>
              <a:ext cx="1446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00B050"/>
                  </a:solidFill>
                </a:rPr>
                <a:t>TENDL-2019</a:t>
              </a:r>
              <a:endParaRPr kumimoji="1" lang="ja-JP" altLang="en-US" u="sng">
                <a:solidFill>
                  <a:srgbClr val="00B050"/>
                </a:solidFill>
              </a:endParaRP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BD255958-241E-9C49-98BF-C761940DE256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2862637" y="3321935"/>
              <a:ext cx="295852" cy="53330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88B6A63-16FE-784F-8168-F546EDCEFC90}"/>
                </a:ext>
              </a:extLst>
            </p:cNvPr>
            <p:cNvSpPr txBox="1"/>
            <p:nvPr/>
          </p:nvSpPr>
          <p:spPr>
            <a:xfrm>
              <a:off x="4587211" y="2523280"/>
              <a:ext cx="166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9300"/>
                  </a:solidFill>
                </a:rPr>
                <a:t>INCL4.6/GEM</a:t>
              </a:r>
              <a:endParaRPr kumimoji="1" lang="ja-JP" altLang="en-US" u="sng">
                <a:solidFill>
                  <a:srgbClr val="FF9300"/>
                </a:solidFill>
              </a:endParaRP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22D455DA-40F7-B74A-8A8B-02E965297541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395045" y="2707946"/>
              <a:ext cx="192166" cy="343921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F7D05530-F6D4-D141-A4D3-0B85C61B7729}"/>
                </a:ext>
              </a:extLst>
            </p:cNvPr>
            <p:cNvCxnSpPr>
              <a:cxnSpLocks/>
            </p:cNvCxnSpPr>
            <p:nvPr/>
          </p:nvCxnSpPr>
          <p:spPr>
            <a:xfrm>
              <a:off x="2470648" y="2390966"/>
              <a:ext cx="338669" cy="5016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12702C1-FABA-6846-9399-FB8474340FC8}"/>
                </a:ext>
              </a:extLst>
            </p:cNvPr>
            <p:cNvSpPr txBox="1"/>
            <p:nvPr/>
          </p:nvSpPr>
          <p:spPr>
            <a:xfrm>
              <a:off x="882904" y="2128894"/>
              <a:ext cx="1648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0000"/>
                  </a:solidFill>
                </a:rPr>
                <a:t>JENDL-4.0/HE</a:t>
              </a:r>
              <a:endParaRPr kumimoji="1" lang="ja-JP" altLang="en-US" u="sng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F85F35D-40AD-2E44-A8D0-DDD58CA6DD47}"/>
                </a:ext>
              </a:extLst>
            </p:cNvPr>
            <p:cNvSpPr txBox="1"/>
            <p:nvPr/>
          </p:nvSpPr>
          <p:spPr>
            <a:xfrm>
              <a:off x="4618674" y="3820785"/>
              <a:ext cx="1629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C00000"/>
                  </a:solidFill>
                </a:rPr>
                <a:t>Auxiliary points</a:t>
              </a:r>
              <a:endParaRPr kumimoji="1" lang="ja-JP" altLang="en-US">
                <a:solidFill>
                  <a:srgbClr val="C00000"/>
                </a:solidFill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6729E45A-176C-C746-8045-E8995EEC04A4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5433481" y="3384755"/>
              <a:ext cx="647750" cy="43603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B6431A2F-D6E4-B945-A872-00E6F00E4180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5433481" y="3384755"/>
              <a:ext cx="85969" cy="43603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65803214-7C41-2C44-B024-E7A211B90F32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5433481" y="3384755"/>
              <a:ext cx="355726" cy="43603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C5AF603A-CA32-2840-9687-E825810135DE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5330130" y="3384755"/>
              <a:ext cx="103351" cy="43603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2099947D-9287-9F48-9C4A-9A5B53AF5258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4995112" y="3428791"/>
              <a:ext cx="438369" cy="391994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右矢印 37">
            <a:extLst>
              <a:ext uri="{FF2B5EF4-FFF2-40B4-BE49-F238E27FC236}">
                <a16:creationId xmlns:a16="http://schemas.microsoft.com/office/drawing/2014/main" id="{FCE77B5B-9BF2-7448-BBF4-720895C34312}"/>
              </a:ext>
            </a:extLst>
          </p:cNvPr>
          <p:cNvSpPr/>
          <p:nvPr/>
        </p:nvSpPr>
        <p:spPr>
          <a:xfrm>
            <a:off x="5974495" y="2675338"/>
            <a:ext cx="335516" cy="109656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6B6B1FA-1226-7B45-AFB9-69D411D86D37}"/>
              </a:ext>
            </a:extLst>
          </p:cNvPr>
          <p:cNvSpPr/>
          <p:nvPr/>
        </p:nvSpPr>
        <p:spPr>
          <a:xfrm>
            <a:off x="6362881" y="5134053"/>
            <a:ext cx="5497926" cy="1283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FD9EA69-7BCD-9847-A0C7-ADF65E573F38}"/>
              </a:ext>
            </a:extLst>
          </p:cNvPr>
          <p:cNvSpPr txBox="1"/>
          <p:nvPr/>
        </p:nvSpPr>
        <p:spPr>
          <a:xfrm>
            <a:off x="6400598" y="5186120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C00000"/>
                </a:solidFill>
              </a:rPr>
              <a:t>Possible solution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74FECEC-E7B8-5D46-B45B-D9B3EBC24D70}"/>
              </a:ext>
            </a:extLst>
          </p:cNvPr>
          <p:cNvSpPr txBox="1"/>
          <p:nvPr/>
        </p:nvSpPr>
        <p:spPr>
          <a:xfrm>
            <a:off x="6770891" y="5624238"/>
            <a:ext cx="50899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may be necessary to give some physical knowledge as training data.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スライド番号プレースホルダー 48">
            <a:extLst>
              <a:ext uri="{FF2B5EF4-FFF2-40B4-BE49-F238E27FC236}">
                <a16:creationId xmlns:a16="http://schemas.microsoft.com/office/drawing/2014/main" id="{1EA98528-7FEA-CC4F-A263-56D089CC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387B05B-F563-A344-B924-A19F414162D8}"/>
              </a:ext>
            </a:extLst>
          </p:cNvPr>
          <p:cNvSpPr txBox="1"/>
          <p:nvPr/>
        </p:nvSpPr>
        <p:spPr>
          <a:xfrm>
            <a:off x="400627" y="5184766"/>
            <a:ext cx="217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C00000"/>
                </a:solidFill>
              </a:rPr>
              <a:t>Disadvantage of GPR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169386C-0DD4-FC41-9E7E-9155BBBBA4BC}"/>
              </a:ext>
            </a:extLst>
          </p:cNvPr>
          <p:cNvSpPr txBox="1"/>
          <p:nvPr/>
        </p:nvSpPr>
        <p:spPr>
          <a:xfrm>
            <a:off x="978312" y="5504760"/>
            <a:ext cx="45277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GPR gives </a:t>
            </a:r>
            <a:r>
              <a:rPr kumimoji="1" lang="en-US" altLang="ja-JP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unacceptably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large uncertainty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5EA15DB-D6E9-B345-93B1-B628DE85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47E9BB-3712-634D-A71B-DFCDFF4E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8F6498E-FD8D-8146-8582-176435D1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Influence of experimental uncertainty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10604B-4FA5-0848-BCC2-779273E4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9" y="734800"/>
            <a:ext cx="7392479" cy="565113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344CAD8-C2EB-9B4C-B875-BEB9684AE742}"/>
              </a:ext>
            </a:extLst>
          </p:cNvPr>
          <p:cNvSpPr/>
          <p:nvPr/>
        </p:nvSpPr>
        <p:spPr>
          <a:xfrm>
            <a:off x="7493728" y="3860344"/>
            <a:ext cx="4618064" cy="18209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354FF2-3BC2-7746-872F-D5DF1247349F}"/>
              </a:ext>
            </a:extLst>
          </p:cNvPr>
          <p:cNvSpPr txBox="1"/>
          <p:nvPr/>
        </p:nvSpPr>
        <p:spPr>
          <a:xfrm>
            <a:off x="7493728" y="3946210"/>
            <a:ext cx="65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solidFill>
                  <a:srgbClr val="C00000"/>
                </a:solidFill>
              </a:rPr>
              <a:t>Note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3DF160-2B95-F144-B453-632ACCAD5DAD}"/>
              </a:ext>
            </a:extLst>
          </p:cNvPr>
          <p:cNvSpPr txBox="1"/>
          <p:nvPr/>
        </p:nvSpPr>
        <p:spPr>
          <a:xfrm>
            <a:off x="7837898" y="4319657"/>
            <a:ext cx="443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uncertainty largely affects regression results</a:t>
            </a:r>
            <a:endParaRPr lang="en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2E077B11-3BCA-564D-A90B-2A291A9A4F52}"/>
              </a:ext>
            </a:extLst>
          </p:cNvPr>
          <p:cNvSpPr/>
          <p:nvPr/>
        </p:nvSpPr>
        <p:spPr>
          <a:xfrm>
            <a:off x="7837898" y="5049683"/>
            <a:ext cx="295962" cy="48209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A06A969-8872-F94C-A362-C0B5EF57B687}"/>
              </a:ext>
            </a:extLst>
          </p:cNvPr>
          <p:cNvSpPr/>
          <p:nvPr/>
        </p:nvSpPr>
        <p:spPr>
          <a:xfrm>
            <a:off x="8163840" y="4945812"/>
            <a:ext cx="364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Careful estimation of experimental uncertainty is important</a:t>
            </a:r>
            <a:endParaRPr lang="en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2774EC-019F-EB49-BD46-DB224F40A2B9}"/>
              </a:ext>
            </a:extLst>
          </p:cNvPr>
          <p:cNvSpPr txBox="1"/>
          <p:nvPr/>
        </p:nvSpPr>
        <p:spPr>
          <a:xfrm>
            <a:off x="7673008" y="986157"/>
            <a:ext cx="44387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>
                <a:solidFill>
                  <a:srgbClr val="002060"/>
                </a:solidFill>
              </a:rPr>
              <a:t>Blue lines with bands</a:t>
            </a:r>
            <a:endParaRPr lang="en-US" altLang="ja-JP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ja-JP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b="1" u="sng" dirty="0">
                <a:solidFill>
                  <a:schemeClr val="accent6">
                    <a:lumMod val="75000"/>
                  </a:schemeClr>
                </a:solidFill>
              </a:rPr>
              <a:t>Green lines with bands</a:t>
            </a:r>
          </a:p>
          <a:p>
            <a:r>
              <a:rPr lang="en-US" altLang="ja-JP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</a:p>
          <a:p>
            <a:endParaRPr lang="en-US" altLang="ja-JP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90257AB-401B-8948-9956-46DC2AA1C5ED}"/>
              </a:ext>
            </a:extLst>
          </p:cNvPr>
          <p:cNvSpPr/>
          <p:nvPr/>
        </p:nvSpPr>
        <p:spPr>
          <a:xfrm>
            <a:off x="8026936" y="1284548"/>
            <a:ext cx="396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 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inclusion of new experimental data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D474DD-3777-F248-B123-ABBD0BA38DB3}"/>
              </a:ext>
            </a:extLst>
          </p:cNvPr>
          <p:cNvSpPr/>
          <p:nvPr/>
        </p:nvSpPr>
        <p:spPr>
          <a:xfrm>
            <a:off x="7709322" y="3134511"/>
            <a:ext cx="4571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aseline="30000" dirty="0">
                <a:solidFill>
                  <a:srgbClr val="C00000"/>
                </a:solidFill>
              </a:rPr>
              <a:t>†</a:t>
            </a:r>
            <a:r>
              <a:rPr lang="en-US" altLang="ja-JP" sz="1400" dirty="0">
                <a:solidFill>
                  <a:srgbClr val="C00000"/>
                </a:solidFill>
              </a:rPr>
              <a:t>New experiments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H. Takeshita et al., J-PARC symposium (2019)</a:t>
            </a:r>
            <a:endParaRPr lang="ja-JP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7A1E940-FBEE-5147-87FA-67B31441A2B1}"/>
              </a:ext>
            </a:extLst>
          </p:cNvPr>
          <p:cNvSpPr/>
          <p:nvPr/>
        </p:nvSpPr>
        <p:spPr>
          <a:xfrm>
            <a:off x="8029436" y="2366332"/>
            <a:ext cx="396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 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inclusion of new 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236310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6CD501-7A93-AC47-BE77-DAAE5A07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Other examples – Nuclide-production cross-sections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1F83F1B-9D35-744E-B839-2F56A709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9C49C6-FE4E-3F48-AE85-FB635ECD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12</a:t>
            </a:fld>
            <a:endParaRPr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8271B1D-FC86-4A48-B736-31050C88BBAF}"/>
              </a:ext>
            </a:extLst>
          </p:cNvPr>
          <p:cNvGrpSpPr/>
          <p:nvPr/>
        </p:nvGrpSpPr>
        <p:grpSpPr>
          <a:xfrm>
            <a:off x="228686" y="933521"/>
            <a:ext cx="11831661" cy="5065754"/>
            <a:chOff x="482686" y="806521"/>
            <a:chExt cx="11831661" cy="506575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D7BF23A-DA5C-5145-81FE-A63362E46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86" y="832755"/>
              <a:ext cx="2893122" cy="228600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847D35F-8515-9B46-AA0D-762CEDE1F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6206" y="832755"/>
              <a:ext cx="2948119" cy="228600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656D2552-56C1-5442-A462-35B5542E0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569" y="806521"/>
              <a:ext cx="2970135" cy="229425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382B218-318B-8A47-9042-229249B6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6296" y="808631"/>
              <a:ext cx="2961734" cy="233424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9076D78-7550-2A46-BF79-266CDFE7A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686" y="3609454"/>
              <a:ext cx="2888969" cy="2258127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E465F0B-7970-634F-8D2F-B79855E53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1655" y="3560227"/>
              <a:ext cx="2974539" cy="2307353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626A9EC-DD5E-3347-8223-3E53E774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9979" y="3506569"/>
              <a:ext cx="3034368" cy="2361011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BDC9C7D-C591-EA45-A0E0-C3CDD017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4325" y="3551976"/>
              <a:ext cx="2940379" cy="2320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28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76CAD22-A9EC-3E44-91DB-B460C4DF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6D9DB4-D714-EE45-A27F-445B4A01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BCB07F0-1761-094A-9448-04A43C91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examples – Fission cross-sections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7C8FFAD-066B-5647-BF6F-C2C3C577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64" y="979306"/>
            <a:ext cx="5854700" cy="43815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1A9C71-E3D0-B146-A868-E5C6B6F7A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257" y="979306"/>
            <a:ext cx="5854700" cy="43815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E67FBD-9EE9-6240-9BC9-C77762B60996}"/>
              </a:ext>
            </a:extLst>
          </p:cNvPr>
          <p:cNvSpPr txBox="1"/>
          <p:nvPr/>
        </p:nvSpPr>
        <p:spPr>
          <a:xfrm>
            <a:off x="2375181" y="1064121"/>
            <a:ext cx="1779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237</a:t>
            </a:r>
            <a:r>
              <a:rPr kumimoji="1" lang="en-US" altLang="ja-JP" dirty="0"/>
              <a:t>Np(</a:t>
            </a:r>
            <a:r>
              <a:rPr kumimoji="1" lang="en-US" altLang="ja-JP" dirty="0" err="1"/>
              <a:t>n,fission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7CC8F3-AD70-7F46-A6C5-101E091DFB18}"/>
              </a:ext>
            </a:extLst>
          </p:cNvPr>
          <p:cNvSpPr txBox="1"/>
          <p:nvPr/>
        </p:nvSpPr>
        <p:spPr>
          <a:xfrm>
            <a:off x="8307371" y="1064121"/>
            <a:ext cx="18389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241</a:t>
            </a:r>
            <a:r>
              <a:rPr kumimoji="1" lang="en-US" altLang="ja-JP" dirty="0"/>
              <a:t>Am(</a:t>
            </a:r>
            <a:r>
              <a:rPr kumimoji="1" lang="en-US" altLang="ja-JP" dirty="0" err="1"/>
              <a:t>n,fission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422DED-0292-1947-823C-9E23ABEACB74}"/>
              </a:ext>
            </a:extLst>
          </p:cNvPr>
          <p:cNvSpPr txBox="1"/>
          <p:nvPr/>
        </p:nvSpPr>
        <p:spPr>
          <a:xfrm rot="16200000">
            <a:off x="-302673" y="3106282"/>
            <a:ext cx="15007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Cross sections (</a:t>
            </a:r>
            <a:r>
              <a:rPr kumimoji="1" lang="en-US" altLang="ja-JP" sz="1100" dirty="0" err="1"/>
              <a:t>mb</a:t>
            </a:r>
            <a:r>
              <a:rPr kumimoji="1" lang="en-US" altLang="ja-JP" sz="1100" dirty="0"/>
              <a:t>)</a:t>
            </a:r>
            <a:endParaRPr kumimoji="1" lang="ja-JP" altLang="en-US" sz="11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B9B47CF-A09F-5D49-B06A-66F9C08DF5EF}"/>
              </a:ext>
            </a:extLst>
          </p:cNvPr>
          <p:cNvSpPr txBox="1"/>
          <p:nvPr/>
        </p:nvSpPr>
        <p:spPr>
          <a:xfrm rot="20594892">
            <a:off x="7449068" y="3433454"/>
            <a:ext cx="4117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kumimoji="1" lang="ja-JP" altLang="en-US" sz="66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B5F18D-34C6-514B-9302-A6AF6AAFE3B4}"/>
              </a:ext>
            </a:extLst>
          </p:cNvPr>
          <p:cNvSpPr/>
          <p:nvPr/>
        </p:nvSpPr>
        <p:spPr>
          <a:xfrm>
            <a:off x="347703" y="5445621"/>
            <a:ext cx="11539497" cy="864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1AAC88D-F7A1-B649-9523-57861766CD59}"/>
              </a:ext>
            </a:extLst>
          </p:cNvPr>
          <p:cNvSpPr txBox="1"/>
          <p:nvPr/>
        </p:nvSpPr>
        <p:spPr>
          <a:xfrm>
            <a:off x="882317" y="5605636"/>
            <a:ext cx="98300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GPR is expected to generate any shapes of cross-sections</a:t>
            </a:r>
          </a:p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However, methodology should be improved for cases of the large number of training (experimental) data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8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6870CD0-FD90-664C-87DC-4060EB00F66D}"/>
              </a:ext>
            </a:extLst>
          </p:cNvPr>
          <p:cNvSpPr/>
          <p:nvPr/>
        </p:nvSpPr>
        <p:spPr>
          <a:xfrm>
            <a:off x="183852" y="806982"/>
            <a:ext cx="5317662" cy="553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81E364C-F92A-2E4C-BD8E-AECE1799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spc="0" dirty="0">
                <a:solidFill>
                  <a:schemeClr val="bg1"/>
                </a:solidFill>
              </a:rPr>
              <a:t>Smoothing of output data in MC transport calculation</a:t>
            </a:r>
            <a:endParaRPr kumimoji="1" lang="ja-JP" altLang="en-US" b="1" spc="0">
              <a:solidFill>
                <a:schemeClr val="bg1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B41521-018A-F84B-8D1B-5A53A4B1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0491947-A2E5-6749-B0B0-5C54EBEAA305}"/>
              </a:ext>
            </a:extLst>
          </p:cNvPr>
          <p:cNvSpPr txBox="1"/>
          <p:nvPr/>
        </p:nvSpPr>
        <p:spPr>
          <a:xfrm>
            <a:off x="10391945" y="6045505"/>
            <a:ext cx="167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i="1" dirty="0">
                <a:solidFill>
                  <a:schemeClr val="accent5">
                    <a:lumMod val="75000"/>
                  </a:schemeClr>
                </a:solidFill>
              </a:rPr>
              <a:t>Drawing with ANSYS</a:t>
            </a:r>
            <a:endParaRPr kumimoji="1" lang="ja-JP" altLang="en-US" sz="1400" i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C323D99-2DFE-AA49-9A1D-1BC4F042F757}"/>
              </a:ext>
            </a:extLst>
          </p:cNvPr>
          <p:cNvSpPr txBox="1"/>
          <p:nvPr/>
        </p:nvSpPr>
        <p:spPr>
          <a:xfrm>
            <a:off x="183025" y="875475"/>
            <a:ext cx="532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Coupled neutronics thermal-structural analysis with </a:t>
            </a:r>
            <a:r>
              <a:rPr lang="en-US" altLang="ja-JP" sz="2000" b="1" dirty="0">
                <a:solidFill>
                  <a:srgbClr val="C00000"/>
                </a:solidFill>
              </a:rPr>
              <a:t>PHITS/ANSYS/FLUENT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887098C-5136-534F-BD64-069303410FCA}"/>
              </a:ext>
            </a:extLst>
          </p:cNvPr>
          <p:cNvSpPr/>
          <p:nvPr/>
        </p:nvSpPr>
        <p:spPr>
          <a:xfrm>
            <a:off x="381115" y="1575026"/>
            <a:ext cx="5121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thermal-structural analyses require an ultrafine mesh geometry, involving excessive calculation cost to reduce the statistical uncertainty</a:t>
            </a:r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7BD19EB0-FF73-D848-919C-CF3CA816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B4810EC-3F8C-A14B-848F-48CF9EAA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710" y="833037"/>
            <a:ext cx="1063454" cy="51435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43CA834-D93C-1A44-BD57-2CD9CFB8B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27" y="1390882"/>
            <a:ext cx="5271549" cy="3381322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CB9711D-C229-D74B-A49A-EF854AAEF62A}"/>
              </a:ext>
            </a:extLst>
          </p:cNvPr>
          <p:cNvSpPr txBox="1"/>
          <p:nvPr/>
        </p:nvSpPr>
        <p:spPr>
          <a:xfrm>
            <a:off x="6321997" y="4748064"/>
            <a:ext cx="271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Number of nodes: </a:t>
            </a:r>
            <a:r>
              <a:rPr kumimoji="1" lang="en-US" altLang="ja-JP" sz="1600" b="1" dirty="0"/>
              <a:t>4,191,355</a:t>
            </a:r>
            <a:endParaRPr kumimoji="1" lang="en-US" altLang="ja-JP" sz="1400" b="1" dirty="0"/>
          </a:p>
          <a:p>
            <a:r>
              <a:rPr lang="en-US" altLang="ja-JP" sz="1400" dirty="0"/>
              <a:t>Number of elements: </a:t>
            </a:r>
            <a:r>
              <a:rPr lang="en-US" altLang="ja-JP" sz="1600" b="1" dirty="0"/>
              <a:t>24,197,595</a:t>
            </a:r>
            <a:endParaRPr kumimoji="1" lang="ja-JP" altLang="en-US" sz="1600" b="1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680F266-09E3-0649-B500-8B985111AACF}"/>
              </a:ext>
            </a:extLst>
          </p:cNvPr>
          <p:cNvSpPr/>
          <p:nvPr/>
        </p:nvSpPr>
        <p:spPr>
          <a:xfrm>
            <a:off x="5754757" y="3816629"/>
            <a:ext cx="2048135" cy="8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5706EFD-69B1-1145-BABB-82EFF8088478}"/>
              </a:ext>
            </a:extLst>
          </p:cNvPr>
          <p:cNvSpPr txBox="1"/>
          <p:nvPr/>
        </p:nvSpPr>
        <p:spPr>
          <a:xfrm>
            <a:off x="6488632" y="3557304"/>
            <a:ext cx="1371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window</a:t>
            </a:r>
            <a:endParaRPr kumimoji="1"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F053E299-CDAA-D949-ACC6-9B7E68B4D7CE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7146121" y="3275946"/>
            <a:ext cx="28340" cy="28135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A4CB1C2-68DC-8448-83A3-2CF82A10AC9B}"/>
              </a:ext>
            </a:extLst>
          </p:cNvPr>
          <p:cNvSpPr/>
          <p:nvPr/>
        </p:nvSpPr>
        <p:spPr>
          <a:xfrm>
            <a:off x="5712319" y="5371342"/>
            <a:ext cx="5183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Geometry of a beam window for Accelerator-Driven System (ADS)</a:t>
            </a:r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83DEE044-D01B-9040-8344-70ACFEDC4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4" r="4966"/>
          <a:stretch/>
        </p:blipFill>
        <p:spPr>
          <a:xfrm>
            <a:off x="677830" y="2495952"/>
            <a:ext cx="4532605" cy="3323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FAD881A7-5BAD-E546-B69B-C072443E22CC}"/>
                  </a:ext>
                </a:extLst>
              </p:cNvPr>
              <p:cNvSpPr txBox="1"/>
              <p:nvPr/>
            </p:nvSpPr>
            <p:spPr>
              <a:xfrm>
                <a:off x="465108" y="5762095"/>
                <a:ext cx="50364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Radial distribution of heat deposition of ADS beam window calculated with PHITS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ja-JP" sz="1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l-GR" altLang="ja-JP" sz="1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=0.1°</m:t>
                    </m:r>
                  </m:oMath>
                </a14:m>
                <a:r>
                  <a:rPr kumimoji="1" lang="en-US" altLang="ja-JP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kumimoji="1" lang="ja-JP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FAD881A7-5BAD-E546-B69B-C072443E2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08" y="5762095"/>
                <a:ext cx="5036406" cy="584775"/>
              </a:xfrm>
              <a:prstGeom prst="rect">
                <a:avLst/>
              </a:prstGeom>
              <a:blipFill>
                <a:blip r:embed="rId6"/>
                <a:stretch>
                  <a:fillRect l="-504" t="-2128" b="-85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左矢印 51">
            <a:extLst>
              <a:ext uri="{FF2B5EF4-FFF2-40B4-BE49-F238E27FC236}">
                <a16:creationId xmlns:a16="http://schemas.microsoft.com/office/drawing/2014/main" id="{AF9FBFB1-0219-0D49-8039-3C47AB51CC20}"/>
              </a:ext>
            </a:extLst>
          </p:cNvPr>
          <p:cNvSpPr/>
          <p:nvPr/>
        </p:nvSpPr>
        <p:spPr>
          <a:xfrm rot="16200000">
            <a:off x="6306535" y="1877390"/>
            <a:ext cx="1809004" cy="434677"/>
          </a:xfrm>
          <a:prstGeom prst="leftArrow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4215A14-BE75-0349-B020-6C5DCEBB6B86}"/>
              </a:ext>
            </a:extLst>
          </p:cNvPr>
          <p:cNvSpPr txBox="1"/>
          <p:nvPr/>
        </p:nvSpPr>
        <p:spPr>
          <a:xfrm>
            <a:off x="6220408" y="805195"/>
            <a:ext cx="1973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1.5-GeV proton beam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89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8CFAD4-7AFF-524C-9D6D-940F377D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Smoothing of output data in MC transport calculation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CEE903D-922B-BE46-A562-65860632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60B3A0-CE78-B345-B951-ECCCCDF4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15</a:t>
            </a:fld>
            <a:endParaRPr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E4D4F6D-07F6-8244-9D6E-B6F30D76D668}"/>
              </a:ext>
            </a:extLst>
          </p:cNvPr>
          <p:cNvGrpSpPr/>
          <p:nvPr/>
        </p:nvGrpSpPr>
        <p:grpSpPr>
          <a:xfrm>
            <a:off x="5682991" y="1150870"/>
            <a:ext cx="6195791" cy="3839259"/>
            <a:chOff x="6550428" y="2820339"/>
            <a:chExt cx="4940606" cy="306147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138D5E4-2460-5C4C-B648-5EBFE8B5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428" y="3091026"/>
              <a:ext cx="4863407" cy="2790789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98EE3DE-313E-B043-9504-CE9DEAE833F4}"/>
                </a:ext>
              </a:extLst>
            </p:cNvPr>
            <p:cNvSpPr txBox="1"/>
            <p:nvPr/>
          </p:nvSpPr>
          <p:spPr>
            <a:xfrm>
              <a:off x="6558255" y="2820339"/>
              <a:ext cx="2406491" cy="26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Before processing (PHITS)</a:t>
              </a:r>
              <a:endParaRPr kumimoji="1" lang="ja-JP" altLang="en-US" sz="160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FBA8A26-8000-8345-8085-EBA1E66BCD4D}"/>
                </a:ext>
              </a:extLst>
            </p:cNvPr>
            <p:cNvSpPr txBox="1"/>
            <p:nvPr/>
          </p:nvSpPr>
          <p:spPr>
            <a:xfrm>
              <a:off x="9041945" y="2820339"/>
              <a:ext cx="2449089" cy="26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After processing with GPR</a:t>
              </a:r>
              <a:endParaRPr kumimoji="1" lang="ja-JP" altLang="en-US" sz="1600"/>
            </a:p>
          </p:txBody>
        </p:sp>
        <p:sp>
          <p:nvSpPr>
            <p:cNvPr id="12" name="左矢印 11">
              <a:extLst>
                <a:ext uri="{FF2B5EF4-FFF2-40B4-BE49-F238E27FC236}">
                  <a16:creationId xmlns:a16="http://schemas.microsoft.com/office/drawing/2014/main" id="{18EFBA46-F035-1541-B7A7-ED96AE4CE8CF}"/>
                </a:ext>
              </a:extLst>
            </p:cNvPr>
            <p:cNvSpPr/>
            <p:nvPr/>
          </p:nvSpPr>
          <p:spPr>
            <a:xfrm rot="19797209">
              <a:off x="7059915" y="3985700"/>
              <a:ext cx="1816925" cy="1147121"/>
            </a:xfrm>
            <a:prstGeom prst="lef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左矢印 12">
              <a:extLst>
                <a:ext uri="{FF2B5EF4-FFF2-40B4-BE49-F238E27FC236}">
                  <a16:creationId xmlns:a16="http://schemas.microsoft.com/office/drawing/2014/main" id="{370AFAED-CB6C-3847-941C-1232336FBD0B}"/>
                </a:ext>
              </a:extLst>
            </p:cNvPr>
            <p:cNvSpPr/>
            <p:nvPr/>
          </p:nvSpPr>
          <p:spPr>
            <a:xfrm rot="19797209">
              <a:off x="9509004" y="4010629"/>
              <a:ext cx="1816925" cy="1147121"/>
            </a:xfrm>
            <a:prstGeom prst="lef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3547EB5-7528-2D47-8934-E740B658E188}"/>
                </a:ext>
              </a:extLst>
            </p:cNvPr>
            <p:cNvSpPr txBox="1"/>
            <p:nvPr/>
          </p:nvSpPr>
          <p:spPr>
            <a:xfrm rot="19798473">
              <a:off x="7517081" y="4301848"/>
              <a:ext cx="1338828" cy="2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Proton beam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7F01F85-7829-1D48-9B73-A02846702AFE}"/>
                </a:ext>
              </a:extLst>
            </p:cNvPr>
            <p:cNvSpPr txBox="1"/>
            <p:nvPr/>
          </p:nvSpPr>
          <p:spPr>
            <a:xfrm rot="19798473">
              <a:off x="9974777" y="4303540"/>
              <a:ext cx="1338828" cy="2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Proton beam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0A6DE65-C471-6B46-97B7-B15492866011}"/>
              </a:ext>
            </a:extLst>
          </p:cNvPr>
          <p:cNvSpPr txBox="1"/>
          <p:nvPr/>
        </p:nvSpPr>
        <p:spPr>
          <a:xfrm>
            <a:off x="7146119" y="5006381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window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21A7CB-6695-0649-8DDA-525BB79CAC5E}"/>
              </a:ext>
            </a:extLst>
          </p:cNvPr>
          <p:cNvSpPr txBox="1"/>
          <p:nvPr/>
        </p:nvSpPr>
        <p:spPr>
          <a:xfrm>
            <a:off x="10390573" y="5018256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window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73025A6-3F04-DA44-A806-9FF7E0120CB8}"/>
              </a:ext>
            </a:extLst>
          </p:cNvPr>
          <p:cNvCxnSpPr/>
          <p:nvPr/>
        </p:nvCxnSpPr>
        <p:spPr>
          <a:xfrm flipH="1" flipV="1">
            <a:off x="6994566" y="4832217"/>
            <a:ext cx="151553" cy="22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30D8224-4C03-6241-B350-1E210A6817D0}"/>
              </a:ext>
            </a:extLst>
          </p:cNvPr>
          <p:cNvCxnSpPr/>
          <p:nvPr/>
        </p:nvCxnSpPr>
        <p:spPr>
          <a:xfrm flipH="1" flipV="1">
            <a:off x="10255921" y="4864476"/>
            <a:ext cx="151553" cy="22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E88F950-1C61-B84A-A8D0-14C8EC7B2739}"/>
              </a:ext>
            </a:extLst>
          </p:cNvPr>
          <p:cNvSpPr/>
          <p:nvPr/>
        </p:nvSpPr>
        <p:spPr>
          <a:xfrm>
            <a:off x="5712319" y="5371342"/>
            <a:ext cx="6132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3-dimensional distribution of heat deposition for ADS beam window induced by a 1.5-GeV–30-MW proton beam</a:t>
            </a:r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AA3FF8E-6247-9340-9F00-8B4116018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64" r="5246"/>
          <a:stretch/>
        </p:blipFill>
        <p:spPr>
          <a:xfrm>
            <a:off x="404039" y="1562651"/>
            <a:ext cx="4793380" cy="350204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3EFCFBF-2111-5140-B3D2-1DCC6D67DE3E}"/>
              </a:ext>
            </a:extLst>
          </p:cNvPr>
          <p:cNvSpPr txBox="1"/>
          <p:nvPr/>
        </p:nvSpPr>
        <p:spPr>
          <a:xfrm>
            <a:off x="318978" y="5039085"/>
            <a:ext cx="523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Radial distribution of 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deposition of </a:t>
            </a:r>
            <a:r>
              <a: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ADS beam window 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induced by a 1.5-GeV–30-MW proton beam</a:t>
            </a:r>
            <a:endParaRPr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9790A1A-3BE1-F445-9A6C-5409F11B3DBD}"/>
              </a:ext>
            </a:extLst>
          </p:cNvPr>
          <p:cNvSpPr txBox="1"/>
          <p:nvPr/>
        </p:nvSpPr>
        <p:spPr>
          <a:xfrm>
            <a:off x="10391945" y="6045505"/>
            <a:ext cx="167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i="1" dirty="0">
                <a:solidFill>
                  <a:schemeClr val="accent5">
                    <a:lumMod val="75000"/>
                  </a:schemeClr>
                </a:solidFill>
              </a:rPr>
              <a:t>Drawing with ANSYS</a:t>
            </a:r>
            <a:endParaRPr kumimoji="1" lang="ja-JP" altLang="en-US" sz="1400" i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1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7C9D-0B3B-F14F-8D51-C4AF8273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Summary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54D2AF3-776E-0B44-BBBB-9F2964FB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6D56BD-E7C8-0E4C-A037-D04B29B5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307B6A-952E-EA42-80CF-FC82B4FF276F}"/>
              </a:ext>
            </a:extLst>
          </p:cNvPr>
          <p:cNvSpPr txBox="1"/>
          <p:nvPr/>
        </p:nvSpPr>
        <p:spPr>
          <a:xfrm>
            <a:off x="301039" y="1053897"/>
            <a:ext cx="11455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applied the GPR technique to generate nuclear data, mainly focusing on proton-induced nuclide production cross-sections.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B895EEC-CCB7-BF40-BB2E-E9425616A2FB}"/>
              </a:ext>
            </a:extLst>
          </p:cNvPr>
          <p:cNvSpPr txBox="1"/>
          <p:nvPr/>
        </p:nvSpPr>
        <p:spPr>
          <a:xfrm>
            <a:off x="306480" y="2296546"/>
            <a:ext cx="11455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Reasonable curves with corresponding uncertainties were obtained and the results indicate that this approach is effective for generating nuclear data.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76799C-8E54-EA4B-91A0-4FF7ACC4C645}"/>
              </a:ext>
            </a:extLst>
          </p:cNvPr>
          <p:cNvSpPr txBox="1"/>
          <p:nvPr/>
        </p:nvSpPr>
        <p:spPr>
          <a:xfrm>
            <a:off x="295593" y="3615811"/>
            <a:ext cx="11455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results suggest that this approach can be applied in experimental design to reduce the uncertainty of generated nuclear data.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D317C6-ED80-1345-9412-648EEA0D619C}"/>
              </a:ext>
            </a:extLst>
          </p:cNvPr>
          <p:cNvSpPr txBox="1"/>
          <p:nvPr/>
        </p:nvSpPr>
        <p:spPr>
          <a:xfrm>
            <a:off x="6464968" y="5613480"/>
            <a:ext cx="545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very much for listening.</a:t>
            </a:r>
          </a:p>
        </p:txBody>
      </p:sp>
    </p:spTree>
    <p:extLst>
      <p:ext uri="{BB962C8B-B14F-4D97-AF65-F5344CB8AC3E}">
        <p14:creationId xmlns:p14="http://schemas.microsoft.com/office/powerpoint/2010/main" val="65914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EA6E34F-62BF-954F-8B16-B086CFEB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227D2B5-E2D5-2F48-8EB0-FA040734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Autofit/>
          </a:bodyPr>
          <a:lstStyle/>
          <a:p>
            <a:r>
              <a:rPr lang="en-US" altLang="ja-JP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Gaussian processes</a:t>
            </a:r>
            <a:endParaRPr kumimoji="1" lang="ja-JP" altLang="en-US" sz="4000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A178DE-B666-9340-A302-06F3413A54DB}"/>
              </a:ext>
            </a:extLst>
          </p:cNvPr>
          <p:cNvSpPr txBox="1"/>
          <p:nvPr/>
        </p:nvSpPr>
        <p:spPr>
          <a:xfrm>
            <a:off x="1090741" y="2653118"/>
            <a:ext cx="5470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C00000"/>
                </a:solidFill>
              </a:rPr>
              <a:t>Bayesian inference (Uncertainty estimation)</a:t>
            </a:r>
            <a:endParaRPr lang="en-US" altLang="ja-JP" sz="20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C00000"/>
                </a:solidFill>
              </a:rPr>
              <a:t>Non-parametric method</a:t>
            </a:r>
            <a:endParaRPr lang="en-US" altLang="ja-JP" sz="20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C00000"/>
                </a:solidFill>
              </a:rPr>
              <a:t>Flexible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CEE02E-3997-074D-A6B1-1346637744C8}"/>
              </a:ext>
            </a:extLst>
          </p:cNvPr>
          <p:cNvSpPr/>
          <p:nvPr/>
        </p:nvSpPr>
        <p:spPr>
          <a:xfrm>
            <a:off x="614055" y="2273670"/>
            <a:ext cx="1736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</a:t>
            </a:r>
            <a:endParaRPr lang="ja-JP" altLang="en-US" sz="20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A552AB-ABA7-684E-8F78-205FD8CBA9F9}"/>
              </a:ext>
            </a:extLst>
          </p:cNvPr>
          <p:cNvSpPr txBox="1"/>
          <p:nvPr/>
        </p:nvSpPr>
        <p:spPr>
          <a:xfrm>
            <a:off x="240206" y="841624"/>
            <a:ext cx="63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a Gaussian process?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1DE5ED-4511-9D42-86C4-3C42745C30A4}"/>
              </a:ext>
            </a:extLst>
          </p:cNvPr>
          <p:cNvSpPr/>
          <p:nvPr/>
        </p:nvSpPr>
        <p:spPr>
          <a:xfrm>
            <a:off x="944900" y="1261789"/>
            <a:ext cx="6086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Generic supervised learning method designed to solve regression and classification problems</a:t>
            </a:r>
            <a:endParaRPr lang="en" altLang="ja-JP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049F154-3221-014A-B89D-72FFE2497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203" y="3773311"/>
            <a:ext cx="4927140" cy="173708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0ACB945-3AC4-6546-99FB-7087842A9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786" y="959867"/>
            <a:ext cx="2413294" cy="178311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F4B6DFF-F5BB-BB4C-A842-EBCFBBB34F47}"/>
              </a:ext>
            </a:extLst>
          </p:cNvPr>
          <p:cNvSpPr txBox="1"/>
          <p:nvPr/>
        </p:nvSpPr>
        <p:spPr>
          <a:xfrm>
            <a:off x="7798207" y="5510397"/>
            <a:ext cx="368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Gaussian process classification (GPC)</a:t>
            </a:r>
            <a:endParaRPr kumimoji="1"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22E3AE8-60B1-724D-BB99-7F57C84A0543}"/>
              </a:ext>
            </a:extLst>
          </p:cNvPr>
          <p:cNvSpPr txBox="1"/>
          <p:nvPr/>
        </p:nvSpPr>
        <p:spPr>
          <a:xfrm>
            <a:off x="7126785" y="2868537"/>
            <a:ext cx="302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Gaussian process regression (GPR)</a:t>
            </a:r>
            <a:endParaRPr kumimoji="1"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0D2EC03-4EB2-474E-A82C-DB8AE5118E9C}"/>
              </a:ext>
            </a:extLst>
          </p:cNvPr>
          <p:cNvSpPr/>
          <p:nvPr/>
        </p:nvSpPr>
        <p:spPr>
          <a:xfrm>
            <a:off x="7223004" y="6117917"/>
            <a:ext cx="49247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</a:t>
            </a:r>
            <a:r>
              <a:rPr lang="en" altLang="ja-JP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C.M. Bishop, </a:t>
            </a:r>
            <a:r>
              <a:rPr lang="en" altLang="ja-JP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recognition and machine learning</a:t>
            </a:r>
            <a:r>
              <a:rPr lang="en" altLang="ja-JP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Springer (2006)</a:t>
            </a:r>
            <a:endParaRPr lang="ja-JP" alt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CB25DB-8245-A747-8D6F-7076413E5759}"/>
              </a:ext>
            </a:extLst>
          </p:cNvPr>
          <p:cNvSpPr txBox="1"/>
          <p:nvPr/>
        </p:nvSpPr>
        <p:spPr>
          <a:xfrm>
            <a:off x="9820426" y="3382563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2060"/>
                </a:solidFill>
              </a:rPr>
              <a:t>Classifier</a:t>
            </a:r>
            <a:endParaRPr kumimoji="1" lang="ja-JP" altLang="en-US" sz="1400">
              <a:solidFill>
                <a:srgbClr val="00206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89881E6-2D58-7F42-90C9-29D9F44E62E8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8365314" y="3536452"/>
            <a:ext cx="1455112" cy="51871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B17981F-4ACE-9E46-895B-F7482440A70B}"/>
              </a:ext>
            </a:extLst>
          </p:cNvPr>
          <p:cNvCxnSpPr>
            <a:cxnSpLocks/>
          </p:cNvCxnSpPr>
          <p:nvPr/>
        </p:nvCxnSpPr>
        <p:spPr>
          <a:xfrm>
            <a:off x="10532689" y="3640645"/>
            <a:ext cx="186284" cy="1958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9A34D35-C087-F444-BE4C-919E05869A7F}"/>
              </a:ext>
            </a:extLst>
          </p:cNvPr>
          <p:cNvSpPr txBox="1"/>
          <p:nvPr/>
        </p:nvSpPr>
        <p:spPr>
          <a:xfrm>
            <a:off x="9820426" y="4396451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chemeClr val="bg1"/>
                </a:solidFill>
              </a:rPr>
              <a:t>Predicted probability</a:t>
            </a:r>
          </a:p>
          <a:p>
            <a:r>
              <a:rPr lang="en-US" altLang="ja-JP" sz="1000" dirty="0">
                <a:solidFill>
                  <a:schemeClr val="bg1"/>
                </a:solidFill>
              </a:rPr>
              <a:t>for circles (</a:t>
            </a:r>
            <a:r>
              <a:rPr lang="ja-JP" altLang="en-US" sz="700" b="1">
                <a:solidFill>
                  <a:schemeClr val="bg1"/>
                </a:solidFill>
              </a:rPr>
              <a:t>◯</a:t>
            </a:r>
            <a:r>
              <a:rPr lang="en-US" altLang="ja-JP" sz="1000" dirty="0">
                <a:solidFill>
                  <a:schemeClr val="bg1"/>
                </a:solidFill>
              </a:rPr>
              <a:t>)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C21B7B5-DB95-3E4E-9E43-1A58BEB1F7C9}"/>
              </a:ext>
            </a:extLst>
          </p:cNvPr>
          <p:cNvSpPr txBox="1"/>
          <p:nvPr/>
        </p:nvSpPr>
        <p:spPr>
          <a:xfrm>
            <a:off x="10753734" y="3784576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chemeClr val="bg1"/>
                </a:solidFill>
              </a:rPr>
              <a:t>Predicted probability</a:t>
            </a:r>
          </a:p>
          <a:p>
            <a:r>
              <a:rPr lang="en-US" altLang="ja-JP" sz="1000" dirty="0">
                <a:solidFill>
                  <a:schemeClr val="bg1"/>
                </a:solidFill>
              </a:rPr>
              <a:t>for crosses (</a:t>
            </a:r>
            <a:r>
              <a:rPr lang="en-US" altLang="ja-JP" sz="800" b="1" dirty="0">
                <a:solidFill>
                  <a:schemeClr val="bg1"/>
                </a:solidFill>
              </a:rPr>
              <a:t>×</a:t>
            </a:r>
            <a:r>
              <a:rPr lang="en-US" altLang="ja-JP" sz="1000" dirty="0">
                <a:solidFill>
                  <a:schemeClr val="bg1"/>
                </a:solidFill>
              </a:rPr>
              <a:t>)</a:t>
            </a:r>
            <a:endParaRPr kumimoji="1" lang="ja-JP" altLang="en-US" sz="1000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0203059-5E55-7E4F-AD21-5A5FC970F724}"/>
              </a:ext>
            </a:extLst>
          </p:cNvPr>
          <p:cNvSpPr txBox="1"/>
          <p:nvPr/>
        </p:nvSpPr>
        <p:spPr>
          <a:xfrm>
            <a:off x="9635316" y="1176643"/>
            <a:ext cx="126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2060"/>
                </a:solidFill>
              </a:rPr>
              <a:t>2</a:t>
            </a:r>
            <a:r>
              <a:rPr lang="en-US" altLang="ja-JP" sz="1400" dirty="0">
                <a:solidFill>
                  <a:srgbClr val="002060"/>
                </a:solidFill>
                <a:latin typeface="Symbol" pitchFamily="2" charset="2"/>
              </a:rPr>
              <a:t>s </a:t>
            </a:r>
            <a:r>
              <a:rPr kumimoji="1" lang="en-US" altLang="ja-JP" sz="1400" dirty="0">
                <a:solidFill>
                  <a:srgbClr val="002060"/>
                </a:solidFill>
              </a:rPr>
              <a:t>uncertainty</a:t>
            </a:r>
            <a:endParaRPr kumimoji="1" lang="ja-JP" altLang="en-US" sz="1400">
              <a:solidFill>
                <a:srgbClr val="002060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702E26E-E7C8-524F-9585-9BBB7FD35C72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9258336" y="1330532"/>
            <a:ext cx="376980" cy="30058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77146F7-43C4-BB4D-8963-9A045A1F3973}"/>
              </a:ext>
            </a:extLst>
          </p:cNvPr>
          <p:cNvSpPr txBox="1"/>
          <p:nvPr/>
        </p:nvSpPr>
        <p:spPr>
          <a:xfrm>
            <a:off x="9686116" y="1671943"/>
            <a:ext cx="245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2060"/>
                </a:solidFill>
              </a:rPr>
              <a:t>Mean of predictive distribution</a:t>
            </a:r>
            <a:endParaRPr kumimoji="1" lang="ja-JP" altLang="en-US" sz="1400">
              <a:solidFill>
                <a:srgbClr val="00206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2A6700F4-2F3B-A440-8BF0-BCD690E077C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9309136" y="1825832"/>
            <a:ext cx="376980" cy="30058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1C716BD-F2B8-784F-B7B9-FCE5013D6A06}"/>
              </a:ext>
            </a:extLst>
          </p:cNvPr>
          <p:cNvSpPr/>
          <p:nvPr/>
        </p:nvSpPr>
        <p:spPr>
          <a:xfrm>
            <a:off x="624564" y="4031414"/>
            <a:ext cx="1926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Disadvantage</a:t>
            </a:r>
            <a:endParaRPr lang="ja-JP" altLang="en-US" sz="20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54BE78E-C69A-F849-891B-99B886C89CBC}"/>
              </a:ext>
            </a:extLst>
          </p:cNvPr>
          <p:cNvSpPr txBox="1"/>
          <p:nvPr/>
        </p:nvSpPr>
        <p:spPr>
          <a:xfrm>
            <a:off x="1085484" y="4428339"/>
            <a:ext cx="595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C00000"/>
                </a:solidFill>
              </a:rPr>
              <a:t>Computationally expensive</a:t>
            </a:r>
            <a:endParaRPr lang="en-US" altLang="ja-JP" sz="2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E93E091-BFF6-6B40-995A-EC4777B5810F}"/>
              </a:ext>
            </a:extLst>
          </p:cNvPr>
          <p:cNvSpPr/>
          <p:nvPr/>
        </p:nvSpPr>
        <p:spPr>
          <a:xfrm>
            <a:off x="3020318" y="1899897"/>
            <a:ext cx="36150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</a:rPr>
              <a:t>https://scikit-learn.org/stable/modules/gaussian_process.html</a:t>
            </a:r>
          </a:p>
        </p:txBody>
      </p:sp>
      <p:sp>
        <p:nvSpPr>
          <p:cNvPr id="40" name="スライド番号プレースホルダー 39">
            <a:extLst>
              <a:ext uri="{FF2B5EF4-FFF2-40B4-BE49-F238E27FC236}">
                <a16:creationId xmlns:a16="http://schemas.microsoft.com/office/drawing/2014/main" id="{EDA338AB-FC07-9E41-9B96-2AA3D185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DCC4FAF0-6C4C-3E4E-812A-23D267A6A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61" b="-18114"/>
          <a:stretch/>
        </p:blipFill>
        <p:spPr>
          <a:xfrm>
            <a:off x="4398196" y="4483023"/>
            <a:ext cx="992638" cy="330967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4A3A6AA-B609-6F4C-8CE9-B3F31238A231}"/>
              </a:ext>
            </a:extLst>
          </p:cNvPr>
          <p:cNvSpPr/>
          <p:nvPr/>
        </p:nvSpPr>
        <p:spPr>
          <a:xfrm>
            <a:off x="1481328" y="4959449"/>
            <a:ext cx="5152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solution:  </a:t>
            </a:r>
            <a:r>
              <a:rPr lang="en-US" altLang="ja-JP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GPyTorch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Geoff </a:t>
            </a:r>
            <a:r>
              <a:rPr lang="en-US" altLang="ja-JP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Pleiss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 al., “Constant-time predictive distributions for Gaussian processes” Proc. ICML 2018; 2018</a:t>
            </a:r>
            <a:endParaRPr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3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35C7D0B9-4BD2-A247-B4FE-CCBA514D29D0}"/>
              </a:ext>
            </a:extLst>
          </p:cNvPr>
          <p:cNvSpPr/>
          <p:nvPr/>
        </p:nvSpPr>
        <p:spPr>
          <a:xfrm>
            <a:off x="8393790" y="2631307"/>
            <a:ext cx="3756168" cy="290930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3FB8A67D-8B41-6942-8890-76030DF12D48}"/>
              </a:ext>
            </a:extLst>
          </p:cNvPr>
          <p:cNvSpPr/>
          <p:nvPr/>
        </p:nvSpPr>
        <p:spPr>
          <a:xfrm>
            <a:off x="308536" y="1897801"/>
            <a:ext cx="7961124" cy="43657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タイトル 1">
            <a:extLst>
              <a:ext uri="{FF2B5EF4-FFF2-40B4-BE49-F238E27FC236}">
                <a16:creationId xmlns:a16="http://schemas.microsoft.com/office/drawing/2014/main" id="{EA919E74-453D-384D-AF4C-DA4D3C2E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Gaussian process regression (GPR)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8B40B9-B3E0-6742-8FA6-652A211A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499E0C-C780-2E44-8100-797465393581}"/>
              </a:ext>
            </a:extLst>
          </p:cNvPr>
          <p:cNvSpPr/>
          <p:nvPr/>
        </p:nvSpPr>
        <p:spPr>
          <a:xfrm>
            <a:off x="308535" y="810409"/>
            <a:ext cx="11778362" cy="990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101C61-C634-034F-8A9B-530B7B36BA67}"/>
              </a:ext>
            </a:extLst>
          </p:cNvPr>
          <p:cNvSpPr txBox="1"/>
          <p:nvPr/>
        </p:nvSpPr>
        <p:spPr>
          <a:xfrm>
            <a:off x="1714638" y="837920"/>
            <a:ext cx="10288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     measured data points (measurement energy points          and corresponding cross-sections with uncertainties                       ) for a certain nuclear reaction and we aim to generate a set of cross-sections for certain       energy points            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0B7D4D-1ECF-9D44-B387-813BF1F33038}"/>
              </a:ext>
            </a:extLst>
          </p:cNvPr>
          <p:cNvSpPr txBox="1"/>
          <p:nvPr/>
        </p:nvSpPr>
        <p:spPr>
          <a:xfrm>
            <a:off x="594635" y="4511585"/>
            <a:ext cx="767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Taking </a:t>
            </a:r>
            <a:r>
              <a:rPr kumimoji="1"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simplicity, a zero-mean Gaussian process is expressed as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40A703-7AA2-6844-8CAF-DF6CE581AC2B}"/>
              </a:ext>
            </a:extLst>
          </p:cNvPr>
          <p:cNvSpPr txBox="1"/>
          <p:nvPr/>
        </p:nvSpPr>
        <p:spPr>
          <a:xfrm>
            <a:off x="3284640" y="5727864"/>
            <a:ext cx="434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C00000"/>
                </a:solidFill>
              </a:rPr>
              <a:t>↑</a:t>
            </a:r>
            <a:r>
              <a:rPr kumimoji="1" lang="en-US" altLang="ja-JP" dirty="0">
                <a:solidFill>
                  <a:srgbClr val="C00000"/>
                </a:solidFill>
              </a:rPr>
              <a:t> Basic formula of Gaussian process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909B23-9938-FC44-A35A-8E76B74A56DC}"/>
              </a:ext>
            </a:extLst>
          </p:cNvPr>
          <p:cNvSpPr txBox="1"/>
          <p:nvPr/>
        </p:nvSpPr>
        <p:spPr>
          <a:xfrm>
            <a:off x="4128654" y="388607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Mean</a:t>
            </a:r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9D456FA-93CC-C041-B8A3-72783A7CBE2D}"/>
              </a:ext>
            </a:extLst>
          </p:cNvPr>
          <p:cNvSpPr txBox="1"/>
          <p:nvPr/>
        </p:nvSpPr>
        <p:spPr>
          <a:xfrm>
            <a:off x="5040600" y="3894679"/>
            <a:ext cx="121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Covariance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E875BC22-E1BF-AA45-B7C0-10C5BE8478EE}"/>
              </a:ext>
            </a:extLst>
          </p:cNvPr>
          <p:cNvCxnSpPr/>
          <p:nvPr/>
        </p:nvCxnSpPr>
        <p:spPr>
          <a:xfrm flipV="1">
            <a:off x="8426283" y="5123959"/>
            <a:ext cx="3627783" cy="16877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F6E3D5A-F845-884C-86DD-C9CFFF0B1C86}"/>
              </a:ext>
            </a:extLst>
          </p:cNvPr>
          <p:cNvCxnSpPr>
            <a:cxnSpLocks/>
          </p:cNvCxnSpPr>
          <p:nvPr/>
        </p:nvCxnSpPr>
        <p:spPr>
          <a:xfrm flipV="1">
            <a:off x="8904502" y="2853231"/>
            <a:ext cx="0" cy="2440006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43060C-0F59-1942-8412-EBCF09482D00}"/>
              </a:ext>
            </a:extLst>
          </p:cNvPr>
          <p:cNvSpPr txBox="1"/>
          <p:nvPr/>
        </p:nvSpPr>
        <p:spPr>
          <a:xfrm>
            <a:off x="10917993" y="5154930"/>
            <a:ext cx="68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endParaRPr kumimoji="1" lang="ja-JP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AF2725-F109-0C40-8DF2-267020CD4C39}"/>
              </a:ext>
            </a:extLst>
          </p:cNvPr>
          <p:cNvSpPr txBox="1"/>
          <p:nvPr/>
        </p:nvSpPr>
        <p:spPr>
          <a:xfrm rot="16200000">
            <a:off x="8104579" y="3333514"/>
            <a:ext cx="114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 section</a:t>
            </a:r>
            <a:endParaRPr kumimoji="1" lang="ja-JP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78D6F47C-2BD1-304A-A67B-196C4DA8847A}"/>
              </a:ext>
            </a:extLst>
          </p:cNvPr>
          <p:cNvGrpSpPr/>
          <p:nvPr/>
        </p:nvGrpSpPr>
        <p:grpSpPr>
          <a:xfrm>
            <a:off x="9033373" y="3913754"/>
            <a:ext cx="79513" cy="376445"/>
            <a:chOff x="9243391" y="337930"/>
            <a:chExt cx="79513" cy="376445"/>
          </a:xfrm>
        </p:grpSpPr>
        <p:sp>
          <p:nvSpPr>
            <p:cNvPr id="22" name="円/楕円 21">
              <a:extLst>
                <a:ext uri="{FF2B5EF4-FFF2-40B4-BE49-F238E27FC236}">
                  <a16:creationId xmlns:a16="http://schemas.microsoft.com/office/drawing/2014/main" id="{CFA8038E-7678-B649-BF5A-7FB8D855F910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21A7883A-D5DE-5E4A-8CDD-973BEFB316AA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A13D5E-0338-A249-A299-6E0D61F0D903}"/>
              </a:ext>
            </a:extLst>
          </p:cNvPr>
          <p:cNvGrpSpPr/>
          <p:nvPr/>
        </p:nvGrpSpPr>
        <p:grpSpPr>
          <a:xfrm>
            <a:off x="9142595" y="3807112"/>
            <a:ext cx="79513" cy="376445"/>
            <a:chOff x="9243391" y="337930"/>
            <a:chExt cx="79513" cy="376445"/>
          </a:xfrm>
        </p:grpSpPr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2A58B3E7-95DF-DE46-8734-66A9F11F82D8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B8E61CA6-997E-C14F-984E-5BE8356E43FF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EB95513-6590-304A-918C-427EB8E72F13}"/>
              </a:ext>
            </a:extLst>
          </p:cNvPr>
          <p:cNvGrpSpPr/>
          <p:nvPr/>
        </p:nvGrpSpPr>
        <p:grpSpPr>
          <a:xfrm>
            <a:off x="9454019" y="3691157"/>
            <a:ext cx="79513" cy="376445"/>
            <a:chOff x="9243391" y="337930"/>
            <a:chExt cx="79513" cy="376445"/>
          </a:xfrm>
        </p:grpSpPr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7FFF23C8-B9CA-E64A-B9CF-166990F9839B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9354B1ED-7424-BA42-95A9-DF54531F20A7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532FF1F0-33DF-D041-8DE2-43297AD24F86}"/>
              </a:ext>
            </a:extLst>
          </p:cNvPr>
          <p:cNvGrpSpPr/>
          <p:nvPr/>
        </p:nvGrpSpPr>
        <p:grpSpPr>
          <a:xfrm>
            <a:off x="9795260" y="3843557"/>
            <a:ext cx="79513" cy="376445"/>
            <a:chOff x="9243391" y="337930"/>
            <a:chExt cx="79513" cy="376445"/>
          </a:xfrm>
        </p:grpSpPr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AFA33483-888C-974C-A126-5B8A020A69A4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236515B7-492F-D84A-B750-A627A21100F4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EA516586-A683-3643-A7B6-AB4C7214EBB4}"/>
              </a:ext>
            </a:extLst>
          </p:cNvPr>
          <p:cNvGrpSpPr/>
          <p:nvPr/>
        </p:nvGrpSpPr>
        <p:grpSpPr>
          <a:xfrm>
            <a:off x="10017233" y="3956201"/>
            <a:ext cx="79513" cy="376445"/>
            <a:chOff x="9243391" y="337930"/>
            <a:chExt cx="79513" cy="376445"/>
          </a:xfrm>
        </p:grpSpPr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05DB213B-2E10-A747-A3AD-5E420B6DFD2F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A2D51FE1-40B8-274D-9F33-D59378E3EA73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340CD188-B383-1243-A6D4-7ACC35A2EF00}"/>
              </a:ext>
            </a:extLst>
          </p:cNvPr>
          <p:cNvGrpSpPr/>
          <p:nvPr/>
        </p:nvGrpSpPr>
        <p:grpSpPr>
          <a:xfrm>
            <a:off x="10249145" y="4048967"/>
            <a:ext cx="79513" cy="376445"/>
            <a:chOff x="9243391" y="337930"/>
            <a:chExt cx="79513" cy="376445"/>
          </a:xfrm>
        </p:grpSpPr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69AAC596-9F57-4646-8DE7-FB87F13503FA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AA5568BC-9062-4C44-AA14-6F6022901161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6A08D32-240D-6A4E-A0CE-4B645557AC17}"/>
              </a:ext>
            </a:extLst>
          </p:cNvPr>
          <p:cNvGrpSpPr/>
          <p:nvPr/>
        </p:nvGrpSpPr>
        <p:grpSpPr>
          <a:xfrm>
            <a:off x="10461179" y="4251062"/>
            <a:ext cx="79513" cy="376445"/>
            <a:chOff x="9243391" y="337930"/>
            <a:chExt cx="79513" cy="376445"/>
          </a:xfrm>
        </p:grpSpPr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D7620EAE-3B32-AC4C-8606-BE9A0EF72CEB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F871243B-368A-A34A-AE74-D0980A8A8914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08177C2-A2ED-6F44-AB9D-40080EF4DFB1}"/>
              </a:ext>
            </a:extLst>
          </p:cNvPr>
          <p:cNvGrpSpPr/>
          <p:nvPr/>
        </p:nvGrpSpPr>
        <p:grpSpPr>
          <a:xfrm>
            <a:off x="10693091" y="4403462"/>
            <a:ext cx="79513" cy="376445"/>
            <a:chOff x="9243391" y="337930"/>
            <a:chExt cx="79513" cy="376445"/>
          </a:xfrm>
        </p:grpSpPr>
        <p:sp>
          <p:nvSpPr>
            <p:cNvPr id="46" name="円/楕円 45">
              <a:extLst>
                <a:ext uri="{FF2B5EF4-FFF2-40B4-BE49-F238E27FC236}">
                  <a16:creationId xmlns:a16="http://schemas.microsoft.com/office/drawing/2014/main" id="{2FAAB33B-AB01-5D47-A8A1-BDFCEA2EF620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6F1DBFCA-17E7-EA4D-A02C-EBAB71EC5631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18BFA1AF-F782-5345-ACBB-896655C3BEF4}"/>
              </a:ext>
            </a:extLst>
          </p:cNvPr>
          <p:cNvGrpSpPr/>
          <p:nvPr/>
        </p:nvGrpSpPr>
        <p:grpSpPr>
          <a:xfrm>
            <a:off x="10855430" y="4287507"/>
            <a:ext cx="79513" cy="376445"/>
            <a:chOff x="9243391" y="337930"/>
            <a:chExt cx="79513" cy="376445"/>
          </a:xfrm>
        </p:grpSpPr>
        <p:sp>
          <p:nvSpPr>
            <p:cNvPr id="49" name="円/楕円 48">
              <a:extLst>
                <a:ext uri="{FF2B5EF4-FFF2-40B4-BE49-F238E27FC236}">
                  <a16:creationId xmlns:a16="http://schemas.microsoft.com/office/drawing/2014/main" id="{1F73FDE7-A95C-AB41-B19E-0581BFF7C9BB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572F665B-8E19-1547-A80D-344FD9E81589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6224DB57-6200-8746-A14C-2CB6560CC598}"/>
              </a:ext>
            </a:extLst>
          </p:cNvPr>
          <p:cNvGrpSpPr/>
          <p:nvPr/>
        </p:nvGrpSpPr>
        <p:grpSpPr>
          <a:xfrm>
            <a:off x="11146977" y="3952890"/>
            <a:ext cx="79513" cy="376445"/>
            <a:chOff x="9243391" y="337930"/>
            <a:chExt cx="79513" cy="376445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410972E9-9835-7F4B-AEC6-7E069359C2A7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BE668D82-A4E2-C44D-B577-C0EC96441BF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0AF9A9E-6106-CE4A-B393-46A3CF013B50}"/>
              </a:ext>
            </a:extLst>
          </p:cNvPr>
          <p:cNvGrpSpPr/>
          <p:nvPr/>
        </p:nvGrpSpPr>
        <p:grpSpPr>
          <a:xfrm>
            <a:off x="11458402" y="3697786"/>
            <a:ext cx="79513" cy="376445"/>
            <a:chOff x="9243391" y="337930"/>
            <a:chExt cx="79513" cy="376445"/>
          </a:xfrm>
        </p:grpSpPr>
        <p:sp>
          <p:nvSpPr>
            <p:cNvPr id="55" name="円/楕円 54">
              <a:extLst>
                <a:ext uri="{FF2B5EF4-FFF2-40B4-BE49-F238E27FC236}">
                  <a16:creationId xmlns:a16="http://schemas.microsoft.com/office/drawing/2014/main" id="{737E6412-7E31-8342-AB71-E0B694DE852C}"/>
                </a:ext>
              </a:extLst>
            </p:cNvPr>
            <p:cNvSpPr/>
            <p:nvPr/>
          </p:nvSpPr>
          <p:spPr>
            <a:xfrm>
              <a:off x="9243391" y="487017"/>
              <a:ext cx="79513" cy="7951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895D57F2-5449-C948-A54E-2A374108F094}"/>
                </a:ext>
              </a:extLst>
            </p:cNvPr>
            <p:cNvCxnSpPr>
              <a:cxnSpLocks/>
            </p:cNvCxnSpPr>
            <p:nvPr/>
          </p:nvCxnSpPr>
          <p:spPr>
            <a:xfrm>
              <a:off x="9283148" y="337930"/>
              <a:ext cx="0" cy="3764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3D9E9703-51FC-A543-99B9-937C83CB8874}"/>
              </a:ext>
            </a:extLst>
          </p:cNvPr>
          <p:cNvSpPr/>
          <p:nvPr/>
        </p:nvSpPr>
        <p:spPr>
          <a:xfrm>
            <a:off x="8495059" y="3794304"/>
            <a:ext cx="3520965" cy="1219652"/>
          </a:xfrm>
          <a:custGeom>
            <a:avLst/>
            <a:gdLst>
              <a:gd name="connsiteX0" fmla="*/ 0 w 3520965"/>
              <a:gd name="connsiteY0" fmla="*/ 1219652 h 1219652"/>
              <a:gd name="connsiteX1" fmla="*/ 493986 w 3520965"/>
              <a:gd name="connsiteY1" fmla="*/ 378824 h 1219652"/>
              <a:gd name="connsiteX2" fmla="*/ 903890 w 3520965"/>
              <a:gd name="connsiteY2" fmla="*/ 84535 h 1219652"/>
              <a:gd name="connsiteX3" fmla="*/ 1229710 w 3520965"/>
              <a:gd name="connsiteY3" fmla="*/ 168617 h 1219652"/>
              <a:gd name="connsiteX4" fmla="*/ 1660634 w 3520965"/>
              <a:gd name="connsiteY4" fmla="*/ 389335 h 1219652"/>
              <a:gd name="connsiteX5" fmla="*/ 1954924 w 3520965"/>
              <a:gd name="connsiteY5" fmla="*/ 631073 h 1219652"/>
              <a:gd name="connsiteX6" fmla="*/ 2228193 w 3520965"/>
              <a:gd name="connsiteY6" fmla="*/ 809748 h 1219652"/>
              <a:gd name="connsiteX7" fmla="*/ 2511972 w 3520965"/>
              <a:gd name="connsiteY7" fmla="*/ 578521 h 1219652"/>
              <a:gd name="connsiteX8" fmla="*/ 2858814 w 3520965"/>
              <a:gd name="connsiteY8" fmla="*/ 210659 h 1219652"/>
              <a:gd name="connsiteX9" fmla="*/ 3132083 w 3520965"/>
              <a:gd name="connsiteY9" fmla="*/ 74024 h 1219652"/>
              <a:gd name="connsiteX10" fmla="*/ 3405352 w 3520965"/>
              <a:gd name="connsiteY10" fmla="*/ 10962 h 1219652"/>
              <a:gd name="connsiteX11" fmla="*/ 3520965 w 3520965"/>
              <a:gd name="connsiteY11" fmla="*/ 452 h 121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0965" h="1219652">
                <a:moveTo>
                  <a:pt x="0" y="1219652"/>
                </a:moveTo>
                <a:cubicBezTo>
                  <a:pt x="171669" y="893831"/>
                  <a:pt x="343338" y="568010"/>
                  <a:pt x="493986" y="378824"/>
                </a:cubicBezTo>
                <a:cubicBezTo>
                  <a:pt x="644634" y="189638"/>
                  <a:pt x="781269" y="119569"/>
                  <a:pt x="903890" y="84535"/>
                </a:cubicBezTo>
                <a:cubicBezTo>
                  <a:pt x="1026511" y="49501"/>
                  <a:pt x="1103586" y="117817"/>
                  <a:pt x="1229710" y="168617"/>
                </a:cubicBezTo>
                <a:cubicBezTo>
                  <a:pt x="1355834" y="219417"/>
                  <a:pt x="1539765" y="312259"/>
                  <a:pt x="1660634" y="389335"/>
                </a:cubicBezTo>
                <a:cubicBezTo>
                  <a:pt x="1781503" y="466411"/>
                  <a:pt x="1860331" y="561004"/>
                  <a:pt x="1954924" y="631073"/>
                </a:cubicBezTo>
                <a:cubicBezTo>
                  <a:pt x="2049517" y="701142"/>
                  <a:pt x="2135352" y="818507"/>
                  <a:pt x="2228193" y="809748"/>
                </a:cubicBezTo>
                <a:cubicBezTo>
                  <a:pt x="2321034" y="800989"/>
                  <a:pt x="2406869" y="678369"/>
                  <a:pt x="2511972" y="578521"/>
                </a:cubicBezTo>
                <a:cubicBezTo>
                  <a:pt x="2617075" y="478673"/>
                  <a:pt x="2755462" y="294742"/>
                  <a:pt x="2858814" y="210659"/>
                </a:cubicBezTo>
                <a:cubicBezTo>
                  <a:pt x="2962166" y="126576"/>
                  <a:pt x="3040993" y="107307"/>
                  <a:pt x="3132083" y="74024"/>
                </a:cubicBezTo>
                <a:cubicBezTo>
                  <a:pt x="3223173" y="40741"/>
                  <a:pt x="3340538" y="23224"/>
                  <a:pt x="3405352" y="10962"/>
                </a:cubicBezTo>
                <a:cubicBezTo>
                  <a:pt x="3470166" y="-1300"/>
                  <a:pt x="3495565" y="-424"/>
                  <a:pt x="3520965" y="452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AD196EA-034B-6C4E-AD8C-AB6E97E79242}"/>
              </a:ext>
            </a:extLst>
          </p:cNvPr>
          <p:cNvSpPr txBox="1"/>
          <p:nvPr/>
        </p:nvSpPr>
        <p:spPr>
          <a:xfrm>
            <a:off x="717121" y="2333099"/>
            <a:ext cx="617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Joint probability of          and           follows Gaussian distribution: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FAED1B90-B1E1-D347-B35A-4E5C035DFB62}"/>
              </a:ext>
            </a:extLst>
          </p:cNvPr>
          <p:cNvSpPr txBox="1"/>
          <p:nvPr/>
        </p:nvSpPr>
        <p:spPr>
          <a:xfrm>
            <a:off x="327014" y="827959"/>
            <a:ext cx="13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Assumption:</a:t>
            </a:r>
            <a:endParaRPr kumimoji="1" lang="ja-JP" altLang="en-US" b="1" u="sng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4CB6DFE-AAE9-074B-8061-7E3CA4180DC1}"/>
              </a:ext>
            </a:extLst>
          </p:cNvPr>
          <p:cNvSpPr txBox="1"/>
          <p:nvPr/>
        </p:nvSpPr>
        <p:spPr>
          <a:xfrm>
            <a:off x="342780" y="1940094"/>
            <a:ext cx="24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Gaussian process model</a:t>
            </a:r>
            <a:endParaRPr kumimoji="1" lang="ja-JP" altLang="en-US" b="1" u="sng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6521CC65-7C52-3244-B089-0FA41B613FC0}"/>
                  </a:ext>
                </a:extLst>
              </p:cNvPr>
              <p:cNvSpPr txBox="1"/>
              <p:nvPr/>
            </p:nvSpPr>
            <p:spPr>
              <a:xfrm>
                <a:off x="9715547" y="2807508"/>
                <a:ext cx="20444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ja-JP" sz="1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1400" dirty="0"/>
                  <a:t> measurement points</a:t>
                </a:r>
                <a:endParaRPr kumimoji="1" lang="ja-JP" altLang="en-US" sz="1400"/>
              </a:p>
            </p:txBody>
          </p:sp>
        </mc:Choice>
        <mc:Fallback xmlns="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6521CC65-7C52-3244-B089-0FA41B613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47" y="2807508"/>
                <a:ext cx="2044406" cy="307777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E6608223-B06B-8F45-B202-2BF4DFDDF1E4}"/>
              </a:ext>
            </a:extLst>
          </p:cNvPr>
          <p:cNvCxnSpPr/>
          <p:nvPr/>
        </p:nvCxnSpPr>
        <p:spPr>
          <a:xfrm flipH="1">
            <a:off x="9533532" y="3115285"/>
            <a:ext cx="1159558" cy="58250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D389F09A-2D9E-8A4B-A578-C55E5CB3E360}"/>
              </a:ext>
            </a:extLst>
          </p:cNvPr>
          <p:cNvCxnSpPr>
            <a:cxnSpLocks/>
          </p:cNvCxnSpPr>
          <p:nvPr/>
        </p:nvCxnSpPr>
        <p:spPr>
          <a:xfrm flipH="1">
            <a:off x="9901459" y="3115285"/>
            <a:ext cx="791631" cy="67901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矢印コネクタ 113">
            <a:extLst>
              <a:ext uri="{FF2B5EF4-FFF2-40B4-BE49-F238E27FC236}">
                <a16:creationId xmlns:a16="http://schemas.microsoft.com/office/drawing/2014/main" id="{2414A2C8-0AD2-3041-B7E7-CB167EA2148D}"/>
              </a:ext>
            </a:extLst>
          </p:cNvPr>
          <p:cNvCxnSpPr>
            <a:cxnSpLocks/>
          </p:cNvCxnSpPr>
          <p:nvPr/>
        </p:nvCxnSpPr>
        <p:spPr>
          <a:xfrm flipH="1">
            <a:off x="10122805" y="3115285"/>
            <a:ext cx="570285" cy="79461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7844CBF1-5797-D04E-BA2F-28E2DB5EB81C}"/>
              </a:ext>
            </a:extLst>
          </p:cNvPr>
          <p:cNvCxnSpPr>
            <a:cxnSpLocks/>
          </p:cNvCxnSpPr>
          <p:nvPr/>
        </p:nvCxnSpPr>
        <p:spPr>
          <a:xfrm flipH="1">
            <a:off x="10328658" y="3115285"/>
            <a:ext cx="364432" cy="831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C0F36EB3-003C-1545-96D1-D248C49CD7D8}"/>
              </a:ext>
            </a:extLst>
          </p:cNvPr>
          <p:cNvCxnSpPr>
            <a:cxnSpLocks/>
          </p:cNvCxnSpPr>
          <p:nvPr/>
        </p:nvCxnSpPr>
        <p:spPr>
          <a:xfrm flipH="1">
            <a:off x="10517391" y="3109790"/>
            <a:ext cx="175699" cy="10717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69806263-0B79-8645-8E29-3AFB99676CCF}"/>
              </a:ext>
            </a:extLst>
          </p:cNvPr>
          <p:cNvCxnSpPr>
            <a:cxnSpLocks/>
          </p:cNvCxnSpPr>
          <p:nvPr/>
        </p:nvCxnSpPr>
        <p:spPr>
          <a:xfrm>
            <a:off x="10693090" y="3109790"/>
            <a:ext cx="39758" cy="119309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DC800F8F-7A0E-C64A-9CCD-BD3F550AF53D}"/>
              </a:ext>
            </a:extLst>
          </p:cNvPr>
          <p:cNvCxnSpPr>
            <a:cxnSpLocks/>
          </p:cNvCxnSpPr>
          <p:nvPr/>
        </p:nvCxnSpPr>
        <p:spPr>
          <a:xfrm>
            <a:off x="10693090" y="3109790"/>
            <a:ext cx="162340" cy="111021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140ACF5D-A5CF-1141-8D33-E489428D0099}"/>
              </a:ext>
            </a:extLst>
          </p:cNvPr>
          <p:cNvCxnSpPr>
            <a:cxnSpLocks/>
          </p:cNvCxnSpPr>
          <p:nvPr/>
        </p:nvCxnSpPr>
        <p:spPr>
          <a:xfrm>
            <a:off x="10693090" y="3109790"/>
            <a:ext cx="453887" cy="8828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DA1932DC-5365-484C-9D70-CD4B43DB8CF4}"/>
              </a:ext>
            </a:extLst>
          </p:cNvPr>
          <p:cNvCxnSpPr>
            <a:cxnSpLocks/>
          </p:cNvCxnSpPr>
          <p:nvPr/>
        </p:nvCxnSpPr>
        <p:spPr>
          <a:xfrm>
            <a:off x="10693090" y="3109790"/>
            <a:ext cx="765312" cy="69732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スライド番号プレースホルダー 56">
            <a:extLst>
              <a:ext uri="{FF2B5EF4-FFF2-40B4-BE49-F238E27FC236}">
                <a16:creationId xmlns:a16="http://schemas.microsoft.com/office/drawing/2014/main" id="{F32F10FB-6D65-5744-A1D4-00647CCF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3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89B7DEC3-6729-BF45-AFAC-1E0FFB9C63AB}"/>
                  </a:ext>
                </a:extLst>
              </p:cNvPr>
              <p:cNvSpPr/>
              <p:nvPr/>
            </p:nvSpPr>
            <p:spPr>
              <a:xfrm>
                <a:off x="8509918" y="2576681"/>
                <a:ext cx="3713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89B7DEC3-6729-BF45-AFAC-1E0FFB9C6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918" y="2576681"/>
                <a:ext cx="371384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B4C61ABE-B579-8243-B0B4-F04E88337D77}"/>
                  </a:ext>
                </a:extLst>
              </p:cNvPr>
              <p:cNvSpPr/>
              <p:nvPr/>
            </p:nvSpPr>
            <p:spPr>
              <a:xfrm>
                <a:off x="11673491" y="5106638"/>
                <a:ext cx="3713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B4C61ABE-B579-8243-B0B4-F04E88337D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3491" y="5106638"/>
                <a:ext cx="37138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646ECAB3-6762-7C45-9BD0-4C3A2BB86429}"/>
              </a:ext>
            </a:extLst>
          </p:cNvPr>
          <p:cNvCxnSpPr>
            <a:cxnSpLocks/>
          </p:cNvCxnSpPr>
          <p:nvPr/>
        </p:nvCxnSpPr>
        <p:spPr>
          <a:xfrm flipH="1" flipV="1">
            <a:off x="8830257" y="4552549"/>
            <a:ext cx="416755" cy="44363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9D6777FE-0464-5844-95B7-67D7C3D67262}"/>
                  </a:ext>
                </a:extLst>
              </p:cNvPr>
              <p:cNvSpPr txBox="1"/>
              <p:nvPr/>
            </p:nvSpPr>
            <p:spPr>
              <a:xfrm>
                <a:off x="9235367" y="4840096"/>
                <a:ext cx="1789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1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×</m:t>
                    </m:r>
                  </m:oMath>
                </a14:m>
                <a:r>
                  <a:rPr kumimoji="1" lang="en-US" altLang="ja-JP" sz="1400" dirty="0">
                    <a:solidFill>
                      <a:srgbClr val="C00000"/>
                    </a:solidFill>
                  </a:rPr>
                  <a:t> generated points</a:t>
                </a:r>
                <a:endParaRPr kumimoji="1" lang="ja-JP" altLang="en-US" sz="1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9D6777FE-0464-5844-95B7-67D7C3D67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367" y="4840096"/>
                <a:ext cx="1789657" cy="307777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図 72">
            <a:extLst>
              <a:ext uri="{FF2B5EF4-FFF2-40B4-BE49-F238E27FC236}">
                <a16:creationId xmlns:a16="http://schemas.microsoft.com/office/drawing/2014/main" id="{7A304091-7A66-EB43-BD29-27B39AD81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5102" y="2458286"/>
            <a:ext cx="346649" cy="180861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C1E46EBE-CBC7-0846-91B2-354BFFC09F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4279" y="2458330"/>
            <a:ext cx="371817" cy="178472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E9220A0C-8581-6F41-8D94-6B262D57FD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50871" y="2822259"/>
            <a:ext cx="4647001" cy="27459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034CA8BD-53B4-0B4A-96F2-BB9718307A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07666" y="3255811"/>
            <a:ext cx="4741766" cy="644301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E413525E-9CC4-5E4D-9974-118CF0611A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6700" y="4947166"/>
            <a:ext cx="5603058" cy="654424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EE203BEF-F1CB-094D-A6E1-F42D1277DC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4238" y="920921"/>
            <a:ext cx="220634" cy="177931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4191AC57-C1EA-3D47-BF31-7174A8888E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2759" y="950887"/>
            <a:ext cx="385460" cy="192730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19E8E6AD-2A94-1B4A-8469-A320CBB3A3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1190" y="1203135"/>
            <a:ext cx="1137450" cy="243228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847A5E9E-85EE-1541-A70B-4D808E5B55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3257" y="1485531"/>
            <a:ext cx="263338" cy="177931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A6B177EF-A0DE-834C-8BE2-AC1D5C2315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17271" y="1510341"/>
            <a:ext cx="394155" cy="18131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E2DB7C-2D2E-724E-83A8-8F812B947242}"/>
              </a:ext>
            </a:extLst>
          </p:cNvPr>
          <p:cNvSpPr/>
          <p:nvPr/>
        </p:nvSpPr>
        <p:spPr>
          <a:xfrm>
            <a:off x="7663272" y="5037211"/>
            <a:ext cx="494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(*)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850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B80A9EE-4822-2A41-BB78-0BD01451798F}"/>
              </a:ext>
            </a:extLst>
          </p:cNvPr>
          <p:cNvSpPr/>
          <p:nvPr/>
        </p:nvSpPr>
        <p:spPr>
          <a:xfrm>
            <a:off x="268516" y="928902"/>
            <a:ext cx="11655753" cy="29416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399720F-5124-3F44-80DE-4DFB0720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Gaussian process regression – Formula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91A483D8-817C-2E44-923B-70B8CB99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1A69DD-BEF1-304A-B226-E0E9A0EBD819}"/>
              </a:ext>
            </a:extLst>
          </p:cNvPr>
          <p:cNvSpPr txBox="1"/>
          <p:nvPr/>
        </p:nvSpPr>
        <p:spPr>
          <a:xfrm>
            <a:off x="655847" y="1312777"/>
            <a:ext cx="1100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a joint probability distribution for tw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sets of variables       and       is Gaussian                        , where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F890033-755E-4048-AB52-0192DC66D97D}"/>
              </a:ext>
            </a:extLst>
          </p:cNvPr>
          <p:cNvSpPr txBox="1"/>
          <p:nvPr/>
        </p:nvSpPr>
        <p:spPr>
          <a:xfrm>
            <a:off x="268515" y="953229"/>
            <a:ext cx="467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Theorem for conditional Gaussian distributions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39F401-B691-AE45-891A-4D19267B3F8A}"/>
              </a:ext>
            </a:extLst>
          </p:cNvPr>
          <p:cNvSpPr txBox="1"/>
          <p:nvPr/>
        </p:nvSpPr>
        <p:spPr>
          <a:xfrm>
            <a:off x="653869" y="2483999"/>
            <a:ext cx="1100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 the conditional distribution of            is also Gaussian                                  , where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0825BC4-AA89-7C4A-9F8D-6888EF53197E}"/>
              </a:ext>
            </a:extLst>
          </p:cNvPr>
          <p:cNvSpPr/>
          <p:nvPr/>
        </p:nvSpPr>
        <p:spPr>
          <a:xfrm>
            <a:off x="258096" y="4126137"/>
            <a:ext cx="11664196" cy="2073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2C7D832-817B-004A-9621-42A9AECF6D23}"/>
              </a:ext>
            </a:extLst>
          </p:cNvPr>
          <p:cNvSpPr txBox="1"/>
          <p:nvPr/>
        </p:nvSpPr>
        <p:spPr>
          <a:xfrm>
            <a:off x="277445" y="4193283"/>
            <a:ext cx="1100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Substituting the above theorem to (*), a conditional distribution                 is expressed as follows  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2312AD3-A295-4E45-BB63-52C8A7C2B7FA}"/>
              </a:ext>
            </a:extLst>
          </p:cNvPr>
          <p:cNvSpPr txBox="1"/>
          <p:nvPr/>
        </p:nvSpPr>
        <p:spPr>
          <a:xfrm>
            <a:off x="6845149" y="5353565"/>
            <a:ext cx="507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C00000"/>
                </a:solidFill>
              </a:rPr>
              <a:t>←</a:t>
            </a:r>
            <a:r>
              <a:rPr kumimoji="1" lang="en-US" altLang="ja-JP" dirty="0">
                <a:solidFill>
                  <a:srgbClr val="C00000"/>
                </a:solidFill>
              </a:rPr>
              <a:t> Formula of Gaussian process regression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1165A62-674C-5A44-B8DD-B2858394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6ECDB7E-995B-C64F-A593-09DE15DF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75" y="1765320"/>
            <a:ext cx="970497" cy="57049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6601716-F06D-2E42-A8EA-E151CEAEB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808" y="1764132"/>
            <a:ext cx="1049186" cy="57049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E8AB65D-D5BC-C847-A1EE-0148DCB6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306" y="1760183"/>
            <a:ext cx="1836076" cy="57049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5A2DB872-73A5-2A49-BA03-F9BE30976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816" y="1386372"/>
            <a:ext cx="210766" cy="21735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0ABA2FAE-1C9D-594C-A3CD-DBE260CFC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362" y="1386658"/>
            <a:ext cx="191007" cy="21735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883744A-E8FC-2045-9017-BB681A638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6535" y="1370817"/>
            <a:ext cx="1179439" cy="23839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3B83865-67E8-AA47-B7ED-20013AAA22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936" y="2549143"/>
            <a:ext cx="470384" cy="232056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A3A9CC79-091E-2D41-81E1-E450A9C6D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613" y="2555081"/>
            <a:ext cx="1668374" cy="258481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1A0D5FC6-5C14-3D4E-8FBB-DBD8CA518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6475" y="2974194"/>
            <a:ext cx="2738213" cy="70815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75FD1B8D-6F07-8948-8408-DBF895E2C9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9542" y="4235731"/>
            <a:ext cx="769911" cy="25897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5916E3B-892D-BD40-A78E-21D99DACD8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0391" y="4795587"/>
            <a:ext cx="3310323" cy="26538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1947E57-3E74-7941-97DF-B44F8ED931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5032" y="5304413"/>
            <a:ext cx="3640538" cy="71152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8D25E94-1BFC-2F49-939D-E596E8385FBE}"/>
              </a:ext>
            </a:extLst>
          </p:cNvPr>
          <p:cNvSpPr/>
          <p:nvPr/>
        </p:nvSpPr>
        <p:spPr>
          <a:xfrm>
            <a:off x="1842158" y="5287575"/>
            <a:ext cx="7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</a:t>
            </a:r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2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B8696E9-2922-F044-8A40-463D2DC8A683}"/>
              </a:ext>
            </a:extLst>
          </p:cNvPr>
          <p:cNvSpPr/>
          <p:nvPr/>
        </p:nvSpPr>
        <p:spPr>
          <a:xfrm>
            <a:off x="262419" y="4055819"/>
            <a:ext cx="11661850" cy="2175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6F8D3DD-8DB7-F94B-AD9A-83786DD6AAB6}"/>
              </a:ext>
            </a:extLst>
          </p:cNvPr>
          <p:cNvSpPr/>
          <p:nvPr/>
        </p:nvSpPr>
        <p:spPr>
          <a:xfrm>
            <a:off x="268516" y="912860"/>
            <a:ext cx="11655753" cy="2977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E8DAB1D-6A7E-6A45-B705-676ADFEF0C00}"/>
              </a:ext>
            </a:extLst>
          </p:cNvPr>
          <p:cNvSpPr/>
          <p:nvPr/>
        </p:nvSpPr>
        <p:spPr>
          <a:xfrm>
            <a:off x="7670609" y="1017629"/>
            <a:ext cx="4174827" cy="104780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797093EF-B073-B148-B5A2-A30D69E0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Gaussian process regression </a:t>
            </a:r>
            <a:r>
              <a:rPr lang="en-US" altLang="ja-JP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kumimoji="1" lang="en-US" altLang="ja-JP" sz="3200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Kernel function and hyperparameter</a:t>
            </a:r>
            <a:endParaRPr kumimoji="1" lang="ja-JP" altLang="en-US" sz="3200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BA89CDB5-547F-EE4D-8AE4-BD97306D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C5985C-2F5B-3D48-B3C1-15F351B2CF0F}"/>
                  </a:ext>
                </a:extLst>
              </p:cNvPr>
              <p:cNvSpPr txBox="1"/>
              <p:nvPr/>
            </p:nvSpPr>
            <p:spPr>
              <a:xfrm>
                <a:off x="2363753" y="3443349"/>
                <a:ext cx="2064475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ja-JP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altLang="ja-JP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C5985C-2F5B-3D48-B3C1-15F351B2C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753" y="3443349"/>
                <a:ext cx="2064475" cy="319062"/>
              </a:xfrm>
              <a:prstGeom prst="rect">
                <a:avLst/>
              </a:prstGeom>
              <a:blipFill>
                <a:blip r:embed="rId3"/>
                <a:stretch>
                  <a:fillRect l="-1220" b="-2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C09CC6-4B2F-9040-8F11-8B87776D18D1}"/>
              </a:ext>
            </a:extLst>
          </p:cNvPr>
          <p:cNvSpPr txBox="1"/>
          <p:nvPr/>
        </p:nvSpPr>
        <p:spPr>
          <a:xfrm>
            <a:off x="1309705" y="1743728"/>
            <a:ext cx="189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Sub-covariance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2775471-057D-4845-AC6D-8364D537EBDA}"/>
              </a:ext>
            </a:extLst>
          </p:cNvPr>
          <p:cNvSpPr txBox="1"/>
          <p:nvPr/>
        </p:nvSpPr>
        <p:spPr>
          <a:xfrm>
            <a:off x="1315801" y="2981216"/>
            <a:ext cx="189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Sub-covariance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E333B9-4673-6041-970F-59E94B2D3F81}"/>
              </a:ext>
            </a:extLst>
          </p:cNvPr>
          <p:cNvSpPr txBox="1"/>
          <p:nvPr/>
        </p:nvSpPr>
        <p:spPr>
          <a:xfrm>
            <a:off x="268515" y="924995"/>
            <a:ext cx="191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Covariance matrix</a:t>
            </a:r>
            <a:endParaRPr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0F537C3-B10A-9C4B-8678-8B6E15929569}"/>
              </a:ext>
            </a:extLst>
          </p:cNvPr>
          <p:cNvSpPr/>
          <p:nvPr/>
        </p:nvSpPr>
        <p:spPr>
          <a:xfrm>
            <a:off x="7726931" y="1058747"/>
            <a:ext cx="2538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Joint probability distribution</a:t>
            </a:r>
            <a:endParaRPr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EEB3FA0-7820-5247-A5F5-B1AC97EC5222}"/>
              </a:ext>
            </a:extLst>
          </p:cNvPr>
          <p:cNvSpPr txBox="1"/>
          <p:nvPr/>
        </p:nvSpPr>
        <p:spPr>
          <a:xfrm>
            <a:off x="262419" y="4072957"/>
            <a:ext cx="375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Kernel function and hyperparameters</a:t>
            </a:r>
            <a:endParaRPr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4094162-AC99-DE41-AED5-3EF481D6E01A}"/>
              </a:ext>
            </a:extLst>
          </p:cNvPr>
          <p:cNvSpPr txBox="1"/>
          <p:nvPr/>
        </p:nvSpPr>
        <p:spPr>
          <a:xfrm>
            <a:off x="628584" y="4518491"/>
            <a:ext cx="572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Kernel function</a:t>
            </a:r>
            <a:r>
              <a:rPr kumimoji="1" lang="ja-JP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15747B6-2D07-0447-8571-0C42FB0C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1FBCD60-DABB-2043-A484-B3CFEBD58622}"/>
              </a:ext>
            </a:extLst>
          </p:cNvPr>
          <p:cNvGrpSpPr/>
          <p:nvPr/>
        </p:nvGrpSpPr>
        <p:grpSpPr>
          <a:xfrm>
            <a:off x="8600684" y="4123772"/>
            <a:ext cx="2377774" cy="1833497"/>
            <a:chOff x="8012851" y="4455713"/>
            <a:chExt cx="2144941" cy="165396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F890BF98-A418-1C46-98AF-0DC7DFE4C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34" t="9710" r="7127"/>
            <a:stretch/>
          </p:blipFill>
          <p:spPr>
            <a:xfrm>
              <a:off x="8049050" y="4455713"/>
              <a:ext cx="2108742" cy="1602093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DE179B-08C3-9E43-A65D-FFDFADE9059C}"/>
                </a:ext>
              </a:extLst>
            </p:cNvPr>
            <p:cNvSpPr/>
            <p:nvPr/>
          </p:nvSpPr>
          <p:spPr>
            <a:xfrm>
              <a:off x="8049050" y="4487306"/>
              <a:ext cx="170611" cy="1406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8DF1C681-4A31-D345-ADE2-9A041B6751F4}"/>
                </a:ext>
              </a:extLst>
            </p:cNvPr>
            <p:cNvSpPr/>
            <p:nvPr/>
          </p:nvSpPr>
          <p:spPr>
            <a:xfrm>
              <a:off x="8118118" y="5896218"/>
              <a:ext cx="2039673" cy="11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963DFA2-3E40-6A43-8DCA-61C65AAB600E}"/>
                </a:ext>
              </a:extLst>
            </p:cNvPr>
            <p:cNvSpPr txBox="1"/>
            <p:nvPr/>
          </p:nvSpPr>
          <p:spPr>
            <a:xfrm>
              <a:off x="9785553" y="5877974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4</a:t>
              </a:r>
              <a:endParaRPr kumimoji="1" lang="ja-JP" altLang="en-US" sz="90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572B73E-23DF-F54B-B01A-1FCECFCD1AA5}"/>
                </a:ext>
              </a:extLst>
            </p:cNvPr>
            <p:cNvSpPr txBox="1"/>
            <p:nvPr/>
          </p:nvSpPr>
          <p:spPr>
            <a:xfrm>
              <a:off x="9421120" y="5878173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</a:t>
              </a:r>
              <a:endParaRPr kumimoji="1" lang="ja-JP" altLang="en-US" sz="90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9A28AC6-10B2-8C46-9FDD-555FC77BDA07}"/>
                </a:ext>
              </a:extLst>
            </p:cNvPr>
            <p:cNvSpPr txBox="1"/>
            <p:nvPr/>
          </p:nvSpPr>
          <p:spPr>
            <a:xfrm>
              <a:off x="9044015" y="5877849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0</a:t>
              </a:r>
              <a:endParaRPr kumimoji="1" lang="ja-JP" altLang="en-US" sz="90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A949C58-D542-8A4D-913C-F3B606A7A2C8}"/>
                </a:ext>
              </a:extLst>
            </p:cNvPr>
            <p:cNvSpPr txBox="1"/>
            <p:nvPr/>
          </p:nvSpPr>
          <p:spPr>
            <a:xfrm>
              <a:off x="8668171" y="5878841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-2</a:t>
              </a:r>
              <a:endParaRPr kumimoji="1" lang="ja-JP" altLang="en-US" sz="90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E4DB00B-0EB7-CA4B-A0C2-294FFC796BF5}"/>
                </a:ext>
              </a:extLst>
            </p:cNvPr>
            <p:cNvSpPr txBox="1"/>
            <p:nvPr/>
          </p:nvSpPr>
          <p:spPr>
            <a:xfrm>
              <a:off x="8287329" y="5876807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-4</a:t>
              </a:r>
              <a:endParaRPr kumimoji="1" lang="ja-JP" altLang="en-US" sz="90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E4AF5D67-B2BB-F448-9B10-7762C6376BBC}"/>
                </a:ext>
              </a:extLst>
            </p:cNvPr>
            <p:cNvSpPr txBox="1"/>
            <p:nvPr/>
          </p:nvSpPr>
          <p:spPr>
            <a:xfrm>
              <a:off x="8053996" y="4531373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</a:t>
              </a:r>
              <a:endParaRPr kumimoji="1" lang="ja-JP" altLang="en-US" sz="900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2F012BC7-95D0-6747-9C57-E3959DB51A82}"/>
                </a:ext>
              </a:extLst>
            </p:cNvPr>
            <p:cNvSpPr txBox="1"/>
            <p:nvPr/>
          </p:nvSpPr>
          <p:spPr>
            <a:xfrm>
              <a:off x="8051523" y="4746255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1</a:t>
              </a:r>
              <a:endParaRPr kumimoji="1" lang="ja-JP" altLang="en-US" sz="90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DD1D850-BC25-4649-AB27-9F0B8D4B6F33}"/>
                </a:ext>
              </a:extLst>
            </p:cNvPr>
            <p:cNvSpPr txBox="1"/>
            <p:nvPr/>
          </p:nvSpPr>
          <p:spPr>
            <a:xfrm>
              <a:off x="8046971" y="4960071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0</a:t>
              </a:r>
              <a:endParaRPr kumimoji="1" lang="ja-JP" altLang="en-US" sz="900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31DCCFF5-10B0-554F-823A-86F0D5DDA6B7}"/>
                </a:ext>
              </a:extLst>
            </p:cNvPr>
            <p:cNvSpPr txBox="1"/>
            <p:nvPr/>
          </p:nvSpPr>
          <p:spPr>
            <a:xfrm>
              <a:off x="8012851" y="5185263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-1</a:t>
              </a:r>
              <a:endParaRPr kumimoji="1" lang="ja-JP" altLang="en-US" sz="90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37304B13-F68C-7A41-9B4E-FF967D444608}"/>
                </a:ext>
              </a:extLst>
            </p:cNvPr>
            <p:cNvSpPr txBox="1"/>
            <p:nvPr/>
          </p:nvSpPr>
          <p:spPr>
            <a:xfrm>
              <a:off x="8017039" y="5384415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-2</a:t>
              </a:r>
              <a:endParaRPr kumimoji="1" lang="ja-JP" altLang="en-US" sz="900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361F0006-9AB2-6B47-8143-9A511DC989BD}"/>
                </a:ext>
              </a:extLst>
            </p:cNvPr>
            <p:cNvSpPr txBox="1"/>
            <p:nvPr/>
          </p:nvSpPr>
          <p:spPr>
            <a:xfrm>
              <a:off x="8019091" y="5598327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-3</a:t>
              </a:r>
              <a:endParaRPr kumimoji="1" lang="ja-JP" altLang="en-US" sz="90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675FA4-6F12-B245-88E6-0C89C2F91CC2}"/>
              </a:ext>
            </a:extLst>
          </p:cNvPr>
          <p:cNvSpPr txBox="1"/>
          <p:nvPr/>
        </p:nvSpPr>
        <p:spPr>
          <a:xfrm>
            <a:off x="9239770" y="5887318"/>
            <a:ext cx="117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RBF kernel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C0466628-AA70-2D47-9A85-F881ACFD2C62}"/>
              </a:ext>
            </a:extLst>
          </p:cNvPr>
          <p:cNvSpPr/>
          <p:nvPr/>
        </p:nvSpPr>
        <p:spPr>
          <a:xfrm>
            <a:off x="1200286" y="1686605"/>
            <a:ext cx="133792" cy="2115134"/>
          </a:xfrm>
          <a:prstGeom prst="leftBrace">
            <a:avLst>
              <a:gd name="adj1" fmla="val 4543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0F5B687-1041-484B-97B4-BDB68327B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886" y="1397945"/>
            <a:ext cx="3613256" cy="522894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038A7E63-84A7-D04B-9409-35504BC7B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26" y="1409052"/>
            <a:ext cx="463173" cy="255782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D873169-0DCC-AB4A-A9EA-63880FE42B3D}"/>
              </a:ext>
            </a:extLst>
          </p:cNvPr>
          <p:cNvSpPr txBox="1"/>
          <p:nvPr/>
        </p:nvSpPr>
        <p:spPr>
          <a:xfrm>
            <a:off x="515472" y="1358871"/>
            <a:ext cx="6375198" cy="38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           element of covariance 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FBDD7B1F-8611-7145-8512-08171F23F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648" y="1421793"/>
            <a:ext cx="1318523" cy="251148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B8C331FA-53D1-5746-AF0E-23CF939600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334" y="1799368"/>
            <a:ext cx="585732" cy="2403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4B8AE34D-2080-9342-B079-FF63AEB6A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045" y="3046257"/>
            <a:ext cx="2181754" cy="236835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52170A8-CF52-AB47-B26F-834AE1E8F460}"/>
              </a:ext>
            </a:extLst>
          </p:cNvPr>
          <p:cNvSpPr txBox="1"/>
          <p:nvPr/>
        </p:nvSpPr>
        <p:spPr>
          <a:xfrm>
            <a:off x="3075972" y="2615459"/>
            <a:ext cx="14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C00000"/>
                </a:solidFill>
              </a:rPr>
              <a:t>Kernel function</a:t>
            </a:r>
            <a:endParaRPr kumimoji="1" lang="ja-JP" altLang="en-US" sz="1600">
              <a:solidFill>
                <a:srgbClr val="C0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28B2E08-EF4E-7240-925C-7F1AF6C92BDE}"/>
              </a:ext>
            </a:extLst>
          </p:cNvPr>
          <p:cNvSpPr txBox="1"/>
          <p:nvPr/>
        </p:nvSpPr>
        <p:spPr>
          <a:xfrm>
            <a:off x="5159018" y="2616704"/>
            <a:ext cx="142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2060"/>
                </a:solidFill>
              </a:rPr>
              <a:t>Gaussian noise</a:t>
            </a:r>
            <a:endParaRPr kumimoji="1" lang="ja-JP" altLang="en-US" sz="1600">
              <a:solidFill>
                <a:srgbClr val="002060"/>
              </a:solidFill>
            </a:endParaRPr>
          </a:p>
        </p:txBody>
      </p:sp>
      <p:sp>
        <p:nvSpPr>
          <p:cNvPr id="58" name="角丸四角形 57">
            <a:extLst>
              <a:ext uri="{FF2B5EF4-FFF2-40B4-BE49-F238E27FC236}">
                <a16:creationId xmlns:a16="http://schemas.microsoft.com/office/drawing/2014/main" id="{4771DB6B-48D8-8E44-BA29-0DDF5A1C7850}"/>
              </a:ext>
            </a:extLst>
          </p:cNvPr>
          <p:cNvSpPr/>
          <p:nvPr/>
        </p:nvSpPr>
        <p:spPr>
          <a:xfrm>
            <a:off x="3451570" y="2124635"/>
            <a:ext cx="1017024" cy="409799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59" name="角丸四角形 58">
            <a:extLst>
              <a:ext uri="{FF2B5EF4-FFF2-40B4-BE49-F238E27FC236}">
                <a16:creationId xmlns:a16="http://schemas.microsoft.com/office/drawing/2014/main" id="{2E6FFBC5-4AE7-9A44-8DE6-E6D6F483F5D6}"/>
              </a:ext>
            </a:extLst>
          </p:cNvPr>
          <p:cNvSpPr/>
          <p:nvPr/>
        </p:nvSpPr>
        <p:spPr>
          <a:xfrm>
            <a:off x="4716990" y="2131348"/>
            <a:ext cx="503191" cy="40979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28899D0A-0BC5-764C-8AEA-0FFFB15AB659}"/>
              </a:ext>
            </a:extLst>
          </p:cNvPr>
          <p:cNvCxnSpPr>
            <a:cxnSpLocks/>
            <a:stCxn id="57" idx="1"/>
            <a:endCxn id="59" idx="2"/>
          </p:cNvCxnSpPr>
          <p:nvPr/>
        </p:nvCxnSpPr>
        <p:spPr>
          <a:xfrm flipH="1" flipV="1">
            <a:off x="4968586" y="2541147"/>
            <a:ext cx="190432" cy="2448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5D8D5D01-C9A1-0A42-BA7E-456150395EFC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6582806" y="2551195"/>
            <a:ext cx="591000" cy="23478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角丸四角形 61">
            <a:extLst>
              <a:ext uri="{FF2B5EF4-FFF2-40B4-BE49-F238E27FC236}">
                <a16:creationId xmlns:a16="http://schemas.microsoft.com/office/drawing/2014/main" id="{7BD847CD-3723-8D40-AEC4-00A8755809BF}"/>
              </a:ext>
            </a:extLst>
          </p:cNvPr>
          <p:cNvSpPr/>
          <p:nvPr/>
        </p:nvSpPr>
        <p:spPr>
          <a:xfrm>
            <a:off x="6850541" y="2124644"/>
            <a:ext cx="1041189" cy="42338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554BCE33-952E-E446-A098-15D3D7AF9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0222" y="2200989"/>
            <a:ext cx="5772214" cy="270795"/>
          </a:xfrm>
          <a:prstGeom prst="rect">
            <a:avLst/>
          </a:prstGeom>
        </p:spPr>
      </p:pic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EC6DFB72-56EF-5B4D-B85A-DFE4370911C2}"/>
              </a:ext>
            </a:extLst>
          </p:cNvPr>
          <p:cNvSpPr/>
          <p:nvPr/>
        </p:nvSpPr>
        <p:spPr>
          <a:xfrm>
            <a:off x="5304862" y="5032991"/>
            <a:ext cx="33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RBF: Radial Basis Function</a:t>
            </a:r>
            <a:endParaRPr lang="ja-JP" altLang="en-US"/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F7FFAFC0-1A2C-1F4D-84CA-E849FFC80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2277" y="4903347"/>
            <a:ext cx="3582453" cy="627634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E350E3CF-493B-D845-BCA0-F9BC13FB14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0814" y="5823328"/>
            <a:ext cx="1157890" cy="232837"/>
          </a:xfrm>
          <a:prstGeom prst="rect">
            <a:avLst/>
          </a:prstGeom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EECBC56-046D-F741-9A4D-0D19F2AB0AB0}"/>
              </a:ext>
            </a:extLst>
          </p:cNvPr>
          <p:cNvSpPr txBox="1"/>
          <p:nvPr/>
        </p:nvSpPr>
        <p:spPr>
          <a:xfrm>
            <a:off x="3267426" y="5755086"/>
            <a:ext cx="461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 set of hyperparameters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0B8B507-79C2-024A-B53D-D148BACE50B4}"/>
              </a:ext>
            </a:extLst>
          </p:cNvPr>
          <p:cNvSpPr txBox="1"/>
          <p:nvPr/>
        </p:nvSpPr>
        <p:spPr>
          <a:xfrm>
            <a:off x="7854402" y="2704956"/>
            <a:ext cx="2285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6">
                    <a:lumMod val="50000"/>
                  </a:schemeClr>
                </a:solidFill>
              </a:rPr>
              <a:t>Experimental uncertainty</a:t>
            </a:r>
            <a:endParaRPr kumimoji="1" lang="ja-JP" altLang="en-US" sz="1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74C11001-8BFA-264C-A74C-48C8050A1C4C}"/>
              </a:ext>
            </a:extLst>
          </p:cNvPr>
          <p:cNvSpPr/>
          <p:nvPr/>
        </p:nvSpPr>
        <p:spPr>
          <a:xfrm>
            <a:off x="7459579" y="2097513"/>
            <a:ext cx="469005" cy="469005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4E146CB7-9295-C941-8B22-6DBF967DE7C0}"/>
              </a:ext>
            </a:extLst>
          </p:cNvPr>
          <p:cNvCxnSpPr>
            <a:cxnSpLocks/>
            <a:endCxn id="10" idx="4"/>
          </p:cNvCxnSpPr>
          <p:nvPr/>
        </p:nvCxnSpPr>
        <p:spPr>
          <a:xfrm flipH="1" flipV="1">
            <a:off x="7694082" y="2566518"/>
            <a:ext cx="191857" cy="20562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11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00FAC5-EE06-1B40-8E44-4C0AA03737CD}"/>
              </a:ext>
            </a:extLst>
          </p:cNvPr>
          <p:cNvSpPr/>
          <p:nvPr/>
        </p:nvSpPr>
        <p:spPr>
          <a:xfrm>
            <a:off x="268516" y="912860"/>
            <a:ext cx="11655753" cy="3164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E30242-4E97-D94C-ACD0-9B8046C9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6F3F63-F2CB-3E44-998D-CD32E67D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475B2FF7-D762-F940-AF27-5D34FCDF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Gaussian process regression – Optimization of hyperparameters</a:t>
            </a:r>
            <a:endParaRPr kumimoji="1" lang="ja-JP" altLang="en-US" sz="3200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79DF0E-04D1-7D47-B3C7-236890D6F87B}"/>
              </a:ext>
            </a:extLst>
          </p:cNvPr>
          <p:cNvSpPr txBox="1"/>
          <p:nvPr/>
        </p:nvSpPr>
        <p:spPr>
          <a:xfrm>
            <a:off x="268515" y="924995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of hyperparameters</a:t>
            </a:r>
            <a:endParaRPr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6C5E8B-4823-6E4B-8A09-E767D803BCEC}"/>
              </a:ext>
            </a:extLst>
          </p:cNvPr>
          <p:cNvSpPr txBox="1"/>
          <p:nvPr/>
        </p:nvSpPr>
        <p:spPr>
          <a:xfrm>
            <a:off x="877957" y="1347111"/>
            <a:ext cx="610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Solve a maximization problem of evidence                                    :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D7AEC9D-268C-794D-A4D0-183FB1251CD0}"/>
              </a:ext>
            </a:extLst>
          </p:cNvPr>
          <p:cNvSpPr/>
          <p:nvPr/>
        </p:nvSpPr>
        <p:spPr>
          <a:xfrm>
            <a:off x="877957" y="2386110"/>
            <a:ext cx="7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</a:t>
            </a:r>
            <a:endParaRPr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68B9439-405D-CA46-B7AD-7A4481067A1B}"/>
              </a:ext>
            </a:extLst>
          </p:cNvPr>
          <p:cNvSpPr/>
          <p:nvPr/>
        </p:nvSpPr>
        <p:spPr>
          <a:xfrm>
            <a:off x="262419" y="4225756"/>
            <a:ext cx="11661850" cy="2136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1BE358-9A81-4742-8A2B-3B64BBF5AE71}"/>
              </a:ext>
            </a:extLst>
          </p:cNvPr>
          <p:cNvSpPr txBox="1"/>
          <p:nvPr/>
        </p:nvSpPr>
        <p:spPr>
          <a:xfrm>
            <a:off x="262419" y="4242003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Gradient method</a:t>
            </a:r>
            <a:endParaRPr lang="en-US" altLang="ja-JP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559C28E-F9EA-2342-82A1-9AC55431C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424" y="1403243"/>
            <a:ext cx="1736414" cy="25394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2E78074-D656-A641-BD50-2A9AA105B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929" y="1857989"/>
            <a:ext cx="3733605" cy="414065"/>
          </a:xfrm>
          <a:prstGeom prst="rect">
            <a:avLst/>
          </a:prstGeom>
        </p:spPr>
      </p:pic>
      <p:sp>
        <p:nvSpPr>
          <p:cNvPr id="25" name="右矢印 24">
            <a:extLst>
              <a:ext uri="{FF2B5EF4-FFF2-40B4-BE49-F238E27FC236}">
                <a16:creationId xmlns:a16="http://schemas.microsoft.com/office/drawing/2014/main" id="{B7916357-E473-9C42-AEEC-30492505E911}"/>
              </a:ext>
            </a:extLst>
          </p:cNvPr>
          <p:cNvSpPr/>
          <p:nvPr/>
        </p:nvSpPr>
        <p:spPr>
          <a:xfrm>
            <a:off x="2217610" y="3477907"/>
            <a:ext cx="200947" cy="328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710B5B4-EB82-894B-9B0F-1BD62184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931" y="3385569"/>
            <a:ext cx="6537882" cy="49671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82C5616-30DF-FE44-A7A6-0399F2433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646" y="2663203"/>
            <a:ext cx="6132137" cy="568759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11D8CC9-BD18-B245-941A-1792BAAA72E4}"/>
              </a:ext>
            </a:extLst>
          </p:cNvPr>
          <p:cNvSpPr txBox="1"/>
          <p:nvPr/>
        </p:nvSpPr>
        <p:spPr>
          <a:xfrm>
            <a:off x="8017336" y="2799977"/>
            <a:ext cx="379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kumimoji="1" lang="ja-JP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dimensional Gaussian distribution)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6A64418-C8B5-C844-8066-15E9FD717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855" y="2871028"/>
            <a:ext cx="220634" cy="17793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AA02BB0-1446-D74F-94CE-6BC38A427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251" y="5209225"/>
            <a:ext cx="7798863" cy="580411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73D7B7E-3148-6947-B514-232D497E0244}"/>
              </a:ext>
            </a:extLst>
          </p:cNvPr>
          <p:cNvSpPr/>
          <p:nvPr/>
        </p:nvSpPr>
        <p:spPr>
          <a:xfrm>
            <a:off x="1440273" y="5268416"/>
            <a:ext cx="832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</a:t>
            </a:r>
            <a:endParaRPr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1E38DA7-9D11-6845-BEA2-0DE77F512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538" y="4546578"/>
            <a:ext cx="3882515" cy="548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3A1ED408-D763-1549-BEA3-9C3B535D9A98}"/>
                  </a:ext>
                </a:extLst>
              </p:cNvPr>
              <p:cNvSpPr/>
              <p:nvPr/>
            </p:nvSpPr>
            <p:spPr>
              <a:xfrm>
                <a:off x="1935346" y="5918736"/>
                <a:ext cx="36092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iteration number,  </a:t>
                </a:r>
                <a14:m>
                  <m:oMath xmlns:m="http://schemas.openxmlformats.org/officeDocument/2006/math">
                    <m:r>
                      <a:rPr lang="el-GR" altLang="ja-JP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learning rate</a:t>
                </a:r>
                <a:endParaRPr lang="ja-JP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3A1ED408-D763-1549-BEA3-9C3B535D9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346" y="5918736"/>
                <a:ext cx="3609258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04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47039891-F78E-6545-9215-93D9457900B4}"/>
              </a:ext>
            </a:extLst>
          </p:cNvPr>
          <p:cNvSpPr/>
          <p:nvPr/>
        </p:nvSpPr>
        <p:spPr>
          <a:xfrm>
            <a:off x="6405633" y="1906531"/>
            <a:ext cx="5602860" cy="3584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9CF2884-5463-184A-B7F8-121ADEB9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47C1E81-7FC1-5344-BFCC-143FD70D0E11}"/>
              </a:ext>
            </a:extLst>
          </p:cNvPr>
          <p:cNvGrpSpPr/>
          <p:nvPr/>
        </p:nvGrpSpPr>
        <p:grpSpPr>
          <a:xfrm>
            <a:off x="2433413" y="718428"/>
            <a:ext cx="3852684" cy="5882080"/>
            <a:chOff x="1644650" y="1238250"/>
            <a:chExt cx="5854700" cy="893865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500E7A9-DE38-6E41-8BE3-4DC4C34DD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4650" y="1238250"/>
              <a:ext cx="5854700" cy="438150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D38391D-C5AD-F04A-BC73-A4849A7C8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4650" y="5795406"/>
              <a:ext cx="5854700" cy="4381500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65B3071-7E39-E14E-B47E-FE3D572E2C50}"/>
              </a:ext>
            </a:extLst>
          </p:cNvPr>
          <p:cNvGrpSpPr/>
          <p:nvPr/>
        </p:nvGrpSpPr>
        <p:grpSpPr>
          <a:xfrm>
            <a:off x="2433413" y="718428"/>
            <a:ext cx="3852684" cy="5882080"/>
            <a:chOff x="7499350" y="1297627"/>
            <a:chExt cx="5854700" cy="893865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41CEB57-2E98-8A4A-870C-72D587686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9350" y="5854783"/>
              <a:ext cx="5854700" cy="438150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91E5EC4-6770-8A46-BDD2-4369E2579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9350" y="1297627"/>
              <a:ext cx="5854700" cy="4381500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EEC6388-7B7E-D546-8087-537F04C900ED}"/>
              </a:ext>
            </a:extLst>
          </p:cNvPr>
          <p:cNvGrpSpPr/>
          <p:nvPr/>
        </p:nvGrpSpPr>
        <p:grpSpPr>
          <a:xfrm>
            <a:off x="2433413" y="718428"/>
            <a:ext cx="3852684" cy="5883220"/>
            <a:chOff x="7499350" y="1297627"/>
            <a:chExt cx="5854700" cy="894038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37C7127-15AA-0845-995E-DE430FD8D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9350" y="1297627"/>
              <a:ext cx="5854700" cy="438150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14FAB0A-413B-C542-84C3-481703CB9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9350" y="5856515"/>
              <a:ext cx="5854700" cy="4381500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06A2BF1-E0B0-364D-8BBB-C03242900819}"/>
              </a:ext>
            </a:extLst>
          </p:cNvPr>
          <p:cNvGrpSpPr/>
          <p:nvPr/>
        </p:nvGrpSpPr>
        <p:grpSpPr>
          <a:xfrm>
            <a:off x="2433413" y="718428"/>
            <a:ext cx="3852684" cy="5882080"/>
            <a:chOff x="7823777" y="1297627"/>
            <a:chExt cx="5854700" cy="893865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C481EE9-61C1-4242-B8E1-733FDE144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23777" y="5854783"/>
              <a:ext cx="5854700" cy="438150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1B536CE-5FC5-A44B-A509-888AB7F9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23777" y="1297627"/>
              <a:ext cx="5854700" cy="4381500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FD1FA69-985A-0F48-BCC5-9D4A15AE749D}"/>
              </a:ext>
            </a:extLst>
          </p:cNvPr>
          <p:cNvGrpSpPr/>
          <p:nvPr/>
        </p:nvGrpSpPr>
        <p:grpSpPr>
          <a:xfrm>
            <a:off x="2433413" y="718428"/>
            <a:ext cx="3852684" cy="5882080"/>
            <a:chOff x="7186468" y="1297627"/>
            <a:chExt cx="5854700" cy="893865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8706692-5B8B-CC4E-BB7A-C0C58EAD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86468" y="1297627"/>
              <a:ext cx="5854700" cy="43815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3629D5D4-8121-1A45-ABAF-9D34F9340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86468" y="5854783"/>
              <a:ext cx="5854700" cy="4381500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E13EAC0-EC66-0C42-8CA2-4B651095C4B5}"/>
              </a:ext>
            </a:extLst>
          </p:cNvPr>
          <p:cNvGrpSpPr/>
          <p:nvPr/>
        </p:nvGrpSpPr>
        <p:grpSpPr>
          <a:xfrm>
            <a:off x="2433413" y="718428"/>
            <a:ext cx="3852684" cy="5882080"/>
            <a:chOff x="7103341" y="1297627"/>
            <a:chExt cx="5854700" cy="8938656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878A7833-52E7-D246-AC6E-D9CEB45C4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03341" y="5854783"/>
              <a:ext cx="5854700" cy="43815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4829B93-A789-2843-96D2-801D180D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03341" y="1297627"/>
              <a:ext cx="5854700" cy="4381500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2B6060D-A259-AB48-9172-4C8F6B7A32A2}"/>
              </a:ext>
            </a:extLst>
          </p:cNvPr>
          <p:cNvGrpSpPr/>
          <p:nvPr/>
        </p:nvGrpSpPr>
        <p:grpSpPr>
          <a:xfrm>
            <a:off x="2433413" y="715213"/>
            <a:ext cx="3852684" cy="5882243"/>
            <a:chOff x="7297304" y="1297380"/>
            <a:chExt cx="5854700" cy="8938903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E205400-9252-FB42-BD4E-549B80E5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97304" y="1297380"/>
              <a:ext cx="5854700" cy="438150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12803F7E-DD79-234E-B47F-FBFBF497A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97304" y="5854783"/>
              <a:ext cx="5854700" cy="4381500"/>
            </a:xfrm>
            <a:prstGeom prst="rect">
              <a:avLst/>
            </a:prstGeom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B645E39-8820-CC44-BE77-02EE00446E35}"/>
              </a:ext>
            </a:extLst>
          </p:cNvPr>
          <p:cNvGrpSpPr/>
          <p:nvPr/>
        </p:nvGrpSpPr>
        <p:grpSpPr>
          <a:xfrm>
            <a:off x="2433413" y="715213"/>
            <a:ext cx="3852684" cy="5882243"/>
            <a:chOff x="7499350" y="1294412"/>
            <a:chExt cx="5854700" cy="8938903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2889CA4-73B8-C74A-B752-7BA221CD4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99350" y="5851815"/>
              <a:ext cx="5854700" cy="4381500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E5739D45-515E-6941-B21D-2215C44EF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9350" y="1294412"/>
              <a:ext cx="5854700" cy="4381500"/>
            </a:xfrm>
            <a:prstGeom prst="rect">
              <a:avLst/>
            </a:prstGeom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CACBA48-2370-C640-8940-8F264F5E271C}"/>
              </a:ext>
            </a:extLst>
          </p:cNvPr>
          <p:cNvGrpSpPr/>
          <p:nvPr/>
        </p:nvGrpSpPr>
        <p:grpSpPr>
          <a:xfrm>
            <a:off x="2433413" y="715213"/>
            <a:ext cx="3852684" cy="5882243"/>
            <a:chOff x="7962322" y="1294412"/>
            <a:chExt cx="5854700" cy="8938903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FB6C8B91-C6DE-104F-890C-86CB18636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62322" y="1294412"/>
              <a:ext cx="5854700" cy="43815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A2AB5CA6-AC3F-9642-8F50-18653A34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62322" y="5851815"/>
              <a:ext cx="5854700" cy="4381500"/>
            </a:xfrm>
            <a:prstGeom prst="rect">
              <a:avLst/>
            </a:prstGeom>
          </p:spPr>
        </p:pic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52FABAFE-FF6A-A648-BCF7-2EC29CB3C54B}"/>
              </a:ext>
            </a:extLst>
          </p:cNvPr>
          <p:cNvGrpSpPr/>
          <p:nvPr/>
        </p:nvGrpSpPr>
        <p:grpSpPr>
          <a:xfrm>
            <a:off x="2433413" y="715213"/>
            <a:ext cx="3852684" cy="5882243"/>
            <a:chOff x="7499350" y="1294412"/>
            <a:chExt cx="5854700" cy="8938903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80BB40E7-405C-3047-9DB0-3F5D62A1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99350" y="5851815"/>
              <a:ext cx="5854700" cy="4381500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09E827B2-8FF9-8647-87ED-81BFA351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99350" y="1294412"/>
              <a:ext cx="5854700" cy="4381500"/>
            </a:xfrm>
            <a:prstGeom prst="rect">
              <a:avLst/>
            </a:prstGeom>
          </p:spPr>
        </p:pic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60A9677-5D82-BF46-8885-53C00A6FB378}"/>
              </a:ext>
            </a:extLst>
          </p:cNvPr>
          <p:cNvGrpSpPr/>
          <p:nvPr/>
        </p:nvGrpSpPr>
        <p:grpSpPr>
          <a:xfrm>
            <a:off x="2433413" y="718924"/>
            <a:ext cx="3852684" cy="5879801"/>
            <a:chOff x="7297305" y="1294412"/>
            <a:chExt cx="5854700" cy="8935192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E934656-64A2-5740-B849-08A6D9B0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297305" y="1294412"/>
              <a:ext cx="5854700" cy="43815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9FA16332-CBCE-F841-8981-C4D28B46E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97305" y="5848104"/>
              <a:ext cx="5854700" cy="4381500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3A7CD73-5CAC-F244-BC7F-B4379EF8C281}"/>
              </a:ext>
            </a:extLst>
          </p:cNvPr>
          <p:cNvGrpSpPr/>
          <p:nvPr/>
        </p:nvGrpSpPr>
        <p:grpSpPr>
          <a:xfrm>
            <a:off x="2433413" y="721645"/>
            <a:ext cx="3852684" cy="5882243"/>
            <a:chOff x="6826250" y="1294412"/>
            <a:chExt cx="5854700" cy="8938903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2510525-7EA8-D749-B936-B9C75FB02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826250" y="5851815"/>
              <a:ext cx="5854700" cy="4381500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D8B72B5-FF49-D84C-8815-38FC5FD51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26250" y="1294412"/>
              <a:ext cx="5854700" cy="4381500"/>
            </a:xfrm>
            <a:prstGeom prst="rect">
              <a:avLst/>
            </a:prstGeom>
          </p:spPr>
        </p:pic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9C62574-4C3E-1349-A000-F3B9A4A9ED96}"/>
              </a:ext>
            </a:extLst>
          </p:cNvPr>
          <p:cNvGrpSpPr/>
          <p:nvPr/>
        </p:nvGrpSpPr>
        <p:grpSpPr>
          <a:xfrm>
            <a:off x="2433413" y="715213"/>
            <a:ext cx="3852684" cy="5882243"/>
            <a:chOff x="7712941" y="1294412"/>
            <a:chExt cx="5854700" cy="8938903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1D8EF228-921C-BA42-8CB7-064E38D0D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712941" y="1294412"/>
              <a:ext cx="5854700" cy="4381500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F45C2B6E-557D-FC49-A1BF-FD438C7C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712941" y="5851815"/>
              <a:ext cx="5854700" cy="4381500"/>
            </a:xfrm>
            <a:prstGeom prst="rect">
              <a:avLst/>
            </a:prstGeom>
          </p:spPr>
        </p:pic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ED11E7C-DA8D-0B4A-BA53-52AA1B24CF70}"/>
              </a:ext>
            </a:extLst>
          </p:cNvPr>
          <p:cNvSpPr txBox="1"/>
          <p:nvPr/>
        </p:nvSpPr>
        <p:spPr>
          <a:xfrm>
            <a:off x="222225" y="3977967"/>
            <a:ext cx="256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Uncertainty</a:t>
            </a:r>
          </a:p>
          <a:p>
            <a:r>
              <a:rPr kumimoji="1" lang="ja-JP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standard deviation</a:t>
            </a:r>
            <a:r>
              <a:rPr kumimoji="1" lang="ja-JP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B5300B1-667D-9748-8D98-034391C6C37D}"/>
              </a:ext>
            </a:extLst>
          </p:cNvPr>
          <p:cNvSpPr txBox="1"/>
          <p:nvPr/>
        </p:nvSpPr>
        <p:spPr>
          <a:xfrm>
            <a:off x="249131" y="1126348"/>
            <a:ext cx="17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Cross-section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タイトル 1">
            <a:extLst>
              <a:ext uri="{FF2B5EF4-FFF2-40B4-BE49-F238E27FC236}">
                <a16:creationId xmlns:a16="http://schemas.microsoft.com/office/drawing/2014/main" id="{EEA07641-D0BC-E547-AD4A-D0A44A19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Nuclide-production cross-sections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C97908BF-FC3F-9442-ADC7-F2E2915CE65C}"/>
                  </a:ext>
                </a:extLst>
              </p:cNvPr>
              <p:cNvSpPr txBox="1"/>
              <p:nvPr/>
            </p:nvSpPr>
            <p:spPr>
              <a:xfrm>
                <a:off x="6321409" y="986157"/>
                <a:ext cx="41867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Blue lines: mean of predictive distribution</a:t>
                </a:r>
              </a:p>
              <a:p>
                <a:r>
                  <a:rPr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Blue bands: 2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uncertainty</a:t>
                </a:r>
                <a:endParaRPr kumimoji="1" lang="ja-JP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C97908BF-FC3F-9442-ADC7-F2E2915CE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409" y="986157"/>
                <a:ext cx="4186787" cy="646331"/>
              </a:xfrm>
              <a:prstGeom prst="rect">
                <a:avLst/>
              </a:prstGeom>
              <a:blipFill>
                <a:blip r:embed="rId29"/>
                <a:stretch>
                  <a:fillRect l="-1212" t="-3846" b="-13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9FEA3C8-B4FA-CF40-8E25-5A86EB443D10}"/>
              </a:ext>
            </a:extLst>
          </p:cNvPr>
          <p:cNvSpPr txBox="1"/>
          <p:nvPr/>
        </p:nvSpPr>
        <p:spPr>
          <a:xfrm>
            <a:off x="11043309" y="7375543"/>
            <a:ext cx="410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51039BF-6D65-634F-9F7E-E5EA7B9F29EC}"/>
              </a:ext>
            </a:extLst>
          </p:cNvPr>
          <p:cNvSpPr txBox="1"/>
          <p:nvPr/>
        </p:nvSpPr>
        <p:spPr>
          <a:xfrm>
            <a:off x="6850796" y="3178211"/>
            <a:ext cx="490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Uncertainty expressed as a function of incident energy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CFF0A79-A548-4744-A136-C090B82E60FF}"/>
              </a:ext>
            </a:extLst>
          </p:cNvPr>
          <p:cNvSpPr txBox="1"/>
          <p:nvPr/>
        </p:nvSpPr>
        <p:spPr>
          <a:xfrm>
            <a:off x="6854607" y="3943224"/>
            <a:ext cx="5032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Uncertainty reduces as the number of experimental data increases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A272BF7-759C-6242-8FCC-37AF8841A6E0}"/>
              </a:ext>
            </a:extLst>
          </p:cNvPr>
          <p:cNvSpPr txBox="1"/>
          <p:nvPr/>
        </p:nvSpPr>
        <p:spPr>
          <a:xfrm>
            <a:off x="6854606" y="2459530"/>
            <a:ext cx="49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Smooth cross-section curves from experimental data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E48531C-4B63-904B-BB33-D362EA817FBE}"/>
              </a:ext>
            </a:extLst>
          </p:cNvPr>
          <p:cNvSpPr txBox="1"/>
          <p:nvPr/>
        </p:nvSpPr>
        <p:spPr>
          <a:xfrm>
            <a:off x="6482027" y="2002350"/>
            <a:ext cx="199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C00000"/>
                </a:solidFill>
              </a:rPr>
              <a:t>Advantages of GPR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4732C1E-FFDF-1049-AAF0-B75B7C0672CB}"/>
              </a:ext>
            </a:extLst>
          </p:cNvPr>
          <p:cNvSpPr txBox="1"/>
          <p:nvPr/>
        </p:nvSpPr>
        <p:spPr>
          <a:xfrm>
            <a:off x="7659329" y="4668790"/>
            <a:ext cx="419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GPR contributes to efficient experimental design</a:t>
            </a:r>
          </a:p>
        </p:txBody>
      </p:sp>
      <p:sp>
        <p:nvSpPr>
          <p:cNvPr id="52" name="右矢印 51">
            <a:extLst>
              <a:ext uri="{FF2B5EF4-FFF2-40B4-BE49-F238E27FC236}">
                <a16:creationId xmlns:a16="http://schemas.microsoft.com/office/drawing/2014/main" id="{EA94105A-90F4-7642-9AF9-1B481A73FB55}"/>
              </a:ext>
            </a:extLst>
          </p:cNvPr>
          <p:cNvSpPr/>
          <p:nvPr/>
        </p:nvSpPr>
        <p:spPr>
          <a:xfrm>
            <a:off x="7238614" y="4728409"/>
            <a:ext cx="295962" cy="36220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スライド番号プレースホルダー 60">
            <a:extLst>
              <a:ext uri="{FF2B5EF4-FFF2-40B4-BE49-F238E27FC236}">
                <a16:creationId xmlns:a16="http://schemas.microsoft.com/office/drawing/2014/main" id="{0F23F426-8032-A147-86CC-5562FF63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33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99095D4-B005-844B-89B2-8DDA2FDF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96" y="2913780"/>
            <a:ext cx="4429594" cy="33318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C28217-C87D-3241-8482-06563B8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664" y="807697"/>
            <a:ext cx="3292697" cy="247668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5513D4A-09BF-C643-AEA6-81FC385724EB}"/>
              </a:ext>
            </a:extLst>
          </p:cNvPr>
          <p:cNvSpPr/>
          <p:nvPr/>
        </p:nvSpPr>
        <p:spPr>
          <a:xfrm>
            <a:off x="5866722" y="4674329"/>
            <a:ext cx="6132445" cy="1061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9D9A88-20B3-A34C-AE03-72EB1DBC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Consultancy meeting on machine learning for nuclear data</a:t>
            </a:r>
            <a:endParaRPr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0096544-D040-5746-B07F-E519DDEF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4" y="45557"/>
            <a:ext cx="12001616" cy="66881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Application to random sampling</a:t>
            </a:r>
            <a:endParaRPr kumimoji="1" lang="ja-JP" altLang="en-US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7FDCA7-492E-594A-8F4A-938F4FEEA74D}"/>
              </a:ext>
            </a:extLst>
          </p:cNvPr>
          <p:cNvSpPr txBox="1"/>
          <p:nvPr/>
        </p:nvSpPr>
        <p:spPr>
          <a:xfrm>
            <a:off x="123517" y="3243304"/>
            <a:ext cx="218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Correlation matrix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B7DF6B-17E9-2243-B1FB-8F763EC5C5B2}"/>
              </a:ext>
            </a:extLst>
          </p:cNvPr>
          <p:cNvSpPr txBox="1"/>
          <p:nvPr/>
        </p:nvSpPr>
        <p:spPr>
          <a:xfrm>
            <a:off x="123517" y="931933"/>
            <a:ext cx="17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Cross-section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9187989-E171-CC42-94C1-A347DF1F7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447" y="882342"/>
            <a:ext cx="4803612" cy="361315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8CA0DF-DBDA-384E-BE0E-3A74994D99AF}"/>
              </a:ext>
            </a:extLst>
          </p:cNvPr>
          <p:cNvSpPr txBox="1"/>
          <p:nvPr/>
        </p:nvSpPr>
        <p:spPr>
          <a:xfrm>
            <a:off x="6298820" y="5032413"/>
            <a:ext cx="55195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Random samples can be easily generated according to 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C455E6-149E-9941-916D-835425A10596}"/>
              </a:ext>
            </a:extLst>
          </p:cNvPr>
          <p:cNvSpPr txBox="1"/>
          <p:nvPr/>
        </p:nvSpPr>
        <p:spPr>
          <a:xfrm>
            <a:off x="5784746" y="763984"/>
            <a:ext cx="33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Random samples (10 samples)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38D9019-479C-964D-B606-FF4E9E1DA15E}"/>
              </a:ext>
            </a:extLst>
          </p:cNvPr>
          <p:cNvSpPr txBox="1"/>
          <p:nvPr/>
        </p:nvSpPr>
        <p:spPr>
          <a:xfrm>
            <a:off x="5937411" y="4648611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C00000"/>
                </a:solidFill>
              </a:rPr>
              <a:t>Advantage of GPR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6350FE-172B-F744-98BD-CFEC7328A269}"/>
              </a:ext>
            </a:extLst>
          </p:cNvPr>
          <p:cNvSpPr/>
          <p:nvPr/>
        </p:nvSpPr>
        <p:spPr>
          <a:xfrm>
            <a:off x="5937410" y="5787681"/>
            <a:ext cx="6254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</a:rPr>
              <a:t>Gaussian processes are applicable to uncertainty quantification (UQ) in research fields of reactor physics and shielding analysis</a:t>
            </a:r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545BCAEE-98EE-E747-9051-6A2DD33C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714C154-3DFD-3A4C-A292-FD493D166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820" y="5325889"/>
            <a:ext cx="3310323" cy="2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タイトル 1">
            <a:extLst>
              <a:ext uri="{FF2B5EF4-FFF2-40B4-BE49-F238E27FC236}">
                <a16:creationId xmlns:a16="http://schemas.microsoft.com/office/drawing/2014/main" id="{8510409C-0BD8-3040-BE90-B88B3EBA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kumimoji="1" lang="en-US" altLang="ja-JP" sz="3600" b="1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Comparison with other models and evaluated nuclear data</a:t>
            </a:r>
            <a:endParaRPr kumimoji="1" lang="ja-JP" altLang="en-US" sz="3600" b="1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56DAE73-0A80-BD4E-B74E-5D224AC0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Consultancy meeting on machine learning for nuclear data</a:t>
            </a:r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30FF0BD-F277-DE46-BD5A-1810FA724191}"/>
              </a:ext>
            </a:extLst>
          </p:cNvPr>
          <p:cNvGrpSpPr/>
          <p:nvPr/>
        </p:nvGrpSpPr>
        <p:grpSpPr>
          <a:xfrm>
            <a:off x="6245317" y="833448"/>
            <a:ext cx="5854700" cy="4381500"/>
            <a:chOff x="278301" y="1664491"/>
            <a:chExt cx="5854700" cy="4381500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30259C7-923B-B44E-81DC-43848E3850D3}"/>
                </a:ext>
              </a:extLst>
            </p:cNvPr>
            <p:cNvGrpSpPr/>
            <p:nvPr/>
          </p:nvGrpSpPr>
          <p:grpSpPr>
            <a:xfrm>
              <a:off x="278301" y="1664491"/>
              <a:ext cx="5854700" cy="4381500"/>
              <a:chOff x="544511" y="1664491"/>
              <a:chExt cx="5854700" cy="4381500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86A6B611-0DD9-1248-BF95-03CB0E92B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511" y="1664491"/>
                <a:ext cx="5854700" cy="4381500"/>
              </a:xfrm>
              <a:prstGeom prst="rect">
                <a:avLst/>
              </a:prstGeom>
            </p:spPr>
          </p:pic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8B5BF3A0-D95A-A94A-B840-0953EBA92C00}"/>
                  </a:ext>
                </a:extLst>
              </p:cNvPr>
              <p:cNvGrpSpPr/>
              <p:nvPr/>
            </p:nvGrpSpPr>
            <p:grpSpPr>
              <a:xfrm>
                <a:off x="3553428" y="2523280"/>
                <a:ext cx="1923925" cy="1343536"/>
                <a:chOff x="3553428" y="2523280"/>
                <a:chExt cx="1923925" cy="1343536"/>
              </a:xfrm>
            </p:grpSpPr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0CFEF6CE-D4D5-2B4A-AEC2-674B20587583}"/>
                    </a:ext>
                  </a:extLst>
                </p:cNvPr>
                <p:cNvSpPr txBox="1"/>
                <p:nvPr/>
              </p:nvSpPr>
              <p:spPr>
                <a:xfrm>
                  <a:off x="3553428" y="2523280"/>
                  <a:ext cx="19239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u="sng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INCL++/ABLA07</a:t>
                  </a:r>
                  <a:endParaRPr kumimoji="1" lang="ja-JP" altLang="en-US" u="sng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20" name="直線矢印コネクタ 19">
                  <a:extLst>
                    <a:ext uri="{FF2B5EF4-FFF2-40B4-BE49-F238E27FC236}">
                      <a16:creationId xmlns:a16="http://schemas.microsoft.com/office/drawing/2014/main" id="{59C6F0BB-2EFD-4B4D-9C11-1CC2EDBE6DDA}"/>
                    </a:ext>
                  </a:extLst>
                </p:cNvPr>
                <p:cNvCxnSpPr/>
                <p:nvPr/>
              </p:nvCxnSpPr>
              <p:spPr>
                <a:xfrm flipH="1">
                  <a:off x="3761772" y="2812648"/>
                  <a:ext cx="173620" cy="1054168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E1D01985-8139-7B4C-A3E6-195242CC6858}"/>
                  </a:ext>
                </a:extLst>
              </p:cNvPr>
              <p:cNvGrpSpPr/>
              <p:nvPr/>
            </p:nvGrpSpPr>
            <p:grpSpPr>
              <a:xfrm>
                <a:off x="4016414" y="4317357"/>
                <a:ext cx="2308267" cy="754430"/>
                <a:chOff x="2907796" y="2138182"/>
                <a:chExt cx="2308267" cy="754430"/>
              </a:xfrm>
            </p:grpSpPr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6346DDE9-BBA7-7747-AB7E-8DC5B8AB08C0}"/>
                    </a:ext>
                  </a:extLst>
                </p:cNvPr>
                <p:cNvSpPr txBox="1"/>
                <p:nvPr/>
              </p:nvSpPr>
              <p:spPr>
                <a:xfrm>
                  <a:off x="3553428" y="2523280"/>
                  <a:ext cx="1662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u="sng" dirty="0">
                      <a:solidFill>
                        <a:srgbClr val="FF9300"/>
                      </a:solidFill>
                    </a:rPr>
                    <a:t>INCL4.6/GEM</a:t>
                  </a:r>
                  <a:endParaRPr kumimoji="1" lang="ja-JP" altLang="en-US" u="sng">
                    <a:solidFill>
                      <a:srgbClr val="FF9300"/>
                    </a:solidFill>
                  </a:endParaRPr>
                </a:p>
              </p:txBody>
            </p:sp>
            <p:cxnSp>
              <p:nvCxnSpPr>
                <p:cNvPr id="18" name="直線矢印コネクタ 17">
                  <a:extLst>
                    <a:ext uri="{FF2B5EF4-FFF2-40B4-BE49-F238E27FC236}">
                      <a16:creationId xmlns:a16="http://schemas.microsoft.com/office/drawing/2014/main" id="{4514575E-A6F4-CA42-ACB7-A4F499513983}"/>
                    </a:ext>
                  </a:extLst>
                </p:cNvPr>
                <p:cNvCxnSpPr>
                  <a:cxnSpLocks/>
                  <a:stCxn id="17" idx="1"/>
                </p:cNvCxnSpPr>
                <p:nvPr/>
              </p:nvCxnSpPr>
              <p:spPr>
                <a:xfrm flipH="1" flipV="1">
                  <a:off x="2907796" y="2138182"/>
                  <a:ext cx="645632" cy="569764"/>
                </a:xfrm>
                <a:prstGeom prst="straightConnector1">
                  <a:avLst/>
                </a:prstGeom>
                <a:ln>
                  <a:solidFill>
                    <a:srgbClr val="FF93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26704CC3-67CD-A449-AE75-C0F44480F310}"/>
                  </a:ext>
                </a:extLst>
              </p:cNvPr>
              <p:cNvGrpSpPr/>
              <p:nvPr/>
            </p:nvGrpSpPr>
            <p:grpSpPr>
              <a:xfrm>
                <a:off x="3413986" y="5071788"/>
                <a:ext cx="2117484" cy="464916"/>
                <a:chOff x="2882174" y="2427696"/>
                <a:chExt cx="2117484" cy="464916"/>
              </a:xfrm>
            </p:grpSpPr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280F2186-5936-F541-86DC-29326371AD61}"/>
                    </a:ext>
                  </a:extLst>
                </p:cNvPr>
                <p:cNvSpPr txBox="1"/>
                <p:nvPr/>
              </p:nvSpPr>
              <p:spPr>
                <a:xfrm>
                  <a:off x="3553428" y="2523280"/>
                  <a:ext cx="14462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u="sng" dirty="0">
                      <a:solidFill>
                        <a:srgbClr val="00B050"/>
                      </a:solidFill>
                    </a:rPr>
                    <a:t>TENDL-2019</a:t>
                  </a:r>
                  <a:endParaRPr kumimoji="1" lang="ja-JP" altLang="en-US" u="sng">
                    <a:solidFill>
                      <a:srgbClr val="00B050"/>
                    </a:solidFill>
                  </a:endParaRPr>
                </a:p>
              </p:txBody>
            </p:sp>
            <p:cxnSp>
              <p:nvCxnSpPr>
                <p:cNvPr id="16" name="直線矢印コネクタ 15">
                  <a:extLst>
                    <a:ext uri="{FF2B5EF4-FFF2-40B4-BE49-F238E27FC236}">
                      <a16:creationId xmlns:a16="http://schemas.microsoft.com/office/drawing/2014/main" id="{0C722330-01F2-FD44-AD35-28B42CA838F3}"/>
                    </a:ext>
                  </a:extLst>
                </p:cNvPr>
                <p:cNvCxnSpPr>
                  <a:cxnSpLocks/>
                  <a:stCxn id="15" idx="1"/>
                </p:cNvCxnSpPr>
                <p:nvPr/>
              </p:nvCxnSpPr>
              <p:spPr>
                <a:xfrm flipH="1" flipV="1">
                  <a:off x="2882174" y="2427696"/>
                  <a:ext cx="671254" cy="280250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89CC0AA-28E5-A949-B3CC-C40C9C9AE2C5}"/>
                  </a:ext>
                </a:extLst>
              </p:cNvPr>
              <p:cNvGrpSpPr/>
              <p:nvPr/>
            </p:nvGrpSpPr>
            <p:grpSpPr>
              <a:xfrm>
                <a:off x="4608651" y="3740549"/>
                <a:ext cx="1307993" cy="754430"/>
                <a:chOff x="2907796" y="2138182"/>
                <a:chExt cx="1307993" cy="754430"/>
              </a:xfrm>
            </p:grpSpPr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0A27093-1A27-2943-8CDC-2AC754DBB543}"/>
                    </a:ext>
                  </a:extLst>
                </p:cNvPr>
                <p:cNvSpPr txBox="1"/>
                <p:nvPr/>
              </p:nvSpPr>
              <p:spPr>
                <a:xfrm>
                  <a:off x="3553428" y="2523280"/>
                  <a:ext cx="6623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u="sng" dirty="0">
                      <a:solidFill>
                        <a:srgbClr val="002060"/>
                      </a:solidFill>
                    </a:rPr>
                    <a:t>GPR</a:t>
                  </a:r>
                  <a:endParaRPr kumimoji="1" lang="ja-JP" altLang="en-US" u="sng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14" name="直線矢印コネクタ 13">
                  <a:extLst>
                    <a:ext uri="{FF2B5EF4-FFF2-40B4-BE49-F238E27FC236}">
                      <a16:creationId xmlns:a16="http://schemas.microsoft.com/office/drawing/2014/main" id="{DC00DFA5-A328-DA4B-9BCE-3BF89D980552}"/>
                    </a:ext>
                  </a:extLst>
                </p:cNvPr>
                <p:cNvCxnSpPr>
                  <a:cxnSpLocks/>
                  <a:stCxn id="13" idx="1"/>
                </p:cNvCxnSpPr>
                <p:nvPr/>
              </p:nvCxnSpPr>
              <p:spPr>
                <a:xfrm flipH="1" flipV="1">
                  <a:off x="2907796" y="2138182"/>
                  <a:ext cx="645632" cy="569764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2AF1717D-9126-5448-8823-BED0AB1B7D17}"/>
                </a:ext>
              </a:extLst>
            </p:cNvPr>
            <p:cNvCxnSpPr>
              <a:cxnSpLocks/>
            </p:cNvCxnSpPr>
            <p:nvPr/>
          </p:nvCxnSpPr>
          <p:spPr>
            <a:xfrm>
              <a:off x="2231571" y="4494979"/>
              <a:ext cx="618753" cy="1955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9A83C43-B685-854A-B1DF-8C8911EE7D27}"/>
                </a:ext>
              </a:extLst>
            </p:cNvPr>
            <p:cNvSpPr txBox="1"/>
            <p:nvPr/>
          </p:nvSpPr>
          <p:spPr>
            <a:xfrm>
              <a:off x="643827" y="4232907"/>
              <a:ext cx="1648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0000"/>
                  </a:solidFill>
                </a:rPr>
                <a:t>JENDL-4.0/HE</a:t>
              </a:r>
              <a:endParaRPr kumimoji="1" lang="ja-JP" altLang="en-US" u="sng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3DD4EAD-B79C-1C45-9AA8-CD4DB281776E}"/>
              </a:ext>
            </a:extLst>
          </p:cNvPr>
          <p:cNvGrpSpPr/>
          <p:nvPr/>
        </p:nvGrpSpPr>
        <p:grpSpPr>
          <a:xfrm>
            <a:off x="285120" y="833448"/>
            <a:ext cx="5854700" cy="4381500"/>
            <a:chOff x="6262803" y="1664491"/>
            <a:chExt cx="5854700" cy="4381500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F6C9636A-8B7B-9A4C-AD04-D14F8674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2803" y="1664491"/>
              <a:ext cx="5854700" cy="438150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C60F7B8-E841-A44D-B81B-63DE5243F643}"/>
                </a:ext>
              </a:extLst>
            </p:cNvPr>
            <p:cNvSpPr txBox="1"/>
            <p:nvPr/>
          </p:nvSpPr>
          <p:spPr>
            <a:xfrm>
              <a:off x="7648001" y="3820865"/>
              <a:ext cx="2579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u="sng" dirty="0">
                  <a:solidFill>
                    <a:schemeClr val="accent5">
                      <a:lumMod val="50000"/>
                    </a:schemeClr>
                  </a:solidFill>
                </a:rPr>
                <a:t>INCL++/ABLA07</a:t>
              </a:r>
              <a:endParaRPr kumimoji="1" lang="ja-JP" altLang="en-US" u="sng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433DA7C3-5E8E-764F-BFE2-4D34AC6B2F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95901" y="3589372"/>
              <a:ext cx="252100" cy="4051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2309F70-799F-6245-A1A9-CC412D5C871B}"/>
                </a:ext>
              </a:extLst>
            </p:cNvPr>
            <p:cNvSpPr txBox="1"/>
            <p:nvPr/>
          </p:nvSpPr>
          <p:spPr>
            <a:xfrm>
              <a:off x="11249173" y="1841220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002060"/>
                  </a:solidFill>
                </a:rPr>
                <a:t>GPR</a:t>
              </a:r>
              <a:endParaRPr kumimoji="1" lang="ja-JP" altLang="en-US" u="sng">
                <a:solidFill>
                  <a:srgbClr val="002060"/>
                </a:solidFill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6BBA6BB5-EA1B-CC40-AD6B-D0B8B316ADC7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10821525" y="2025886"/>
              <a:ext cx="427648" cy="458456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8526E20-B6B8-5A4B-B990-80E5704DA6E4}"/>
                </a:ext>
              </a:extLst>
            </p:cNvPr>
            <p:cNvSpPr txBox="1"/>
            <p:nvPr/>
          </p:nvSpPr>
          <p:spPr>
            <a:xfrm>
              <a:off x="9827053" y="3121738"/>
              <a:ext cx="166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9300"/>
                  </a:solidFill>
                </a:rPr>
                <a:t>INCL4.6/GEM</a:t>
              </a:r>
              <a:endParaRPr kumimoji="1" lang="ja-JP" altLang="en-US" u="sng">
                <a:solidFill>
                  <a:srgbClr val="FF9300"/>
                </a:solidFill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07CDAEB3-C27B-7A42-A459-11A353A1520D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10658371" y="2610154"/>
              <a:ext cx="290366" cy="5115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3B466A23-EDBE-2F4E-A713-31EDEE9EC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9306" y="2540954"/>
              <a:ext cx="108283" cy="216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C3CA17C-3060-054B-B75F-B9B91D76CBAA}"/>
                </a:ext>
              </a:extLst>
            </p:cNvPr>
            <p:cNvSpPr txBox="1"/>
            <p:nvPr/>
          </p:nvSpPr>
          <p:spPr>
            <a:xfrm>
              <a:off x="8579410" y="2171622"/>
              <a:ext cx="1648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FF0000"/>
                  </a:solidFill>
                </a:rPr>
                <a:t>JENDL-4.0/HE</a:t>
              </a:r>
              <a:endParaRPr kumimoji="1" lang="ja-JP" altLang="en-US" u="sng">
                <a:solidFill>
                  <a:srgbClr val="FF0000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DBFAF8A-06A6-D74A-8F16-D70F399BFE86}"/>
                </a:ext>
              </a:extLst>
            </p:cNvPr>
            <p:cNvSpPr txBox="1"/>
            <p:nvPr/>
          </p:nvSpPr>
          <p:spPr>
            <a:xfrm>
              <a:off x="6560649" y="1733578"/>
              <a:ext cx="1446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>
                  <a:solidFill>
                    <a:srgbClr val="00B050"/>
                  </a:solidFill>
                </a:rPr>
                <a:t>TENDL-2019</a:t>
              </a:r>
              <a:endParaRPr kumimoji="1" lang="ja-JP" altLang="en-US" u="sng">
                <a:solidFill>
                  <a:srgbClr val="00B050"/>
                </a:solidFill>
              </a:endParaRPr>
            </a:p>
          </p:txBody>
        </p: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F480EFCF-48A5-BA40-B2A7-548EC13D86BF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7283764" y="2102910"/>
              <a:ext cx="0" cy="57484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D8D3F8B-D8C8-F345-B622-C5316C35F6A3}"/>
                </a:ext>
              </a:extLst>
            </p:cNvPr>
            <p:cNvSpPr txBox="1"/>
            <p:nvPr/>
          </p:nvSpPr>
          <p:spPr>
            <a:xfrm>
              <a:off x="8109957" y="3294479"/>
              <a:ext cx="1587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/>
                <a:t>ENDF/B-VIII.0</a:t>
              </a:r>
              <a:endParaRPr kumimoji="1" lang="ja-JP" altLang="en-US" u="sng"/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640DBE10-D015-6E40-8B02-7A6DD94F1BC9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8258969" y="3011989"/>
              <a:ext cx="644635" cy="282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83086AA-41C1-E149-B134-2BDE511CB4E7}"/>
              </a:ext>
            </a:extLst>
          </p:cNvPr>
          <p:cNvSpPr/>
          <p:nvPr/>
        </p:nvSpPr>
        <p:spPr>
          <a:xfrm>
            <a:off x="1670319" y="5408979"/>
            <a:ext cx="8115728" cy="9007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1FE7491-DD17-A743-9BA4-4ADD30FE166A}"/>
              </a:ext>
            </a:extLst>
          </p:cNvPr>
          <p:cNvSpPr txBox="1"/>
          <p:nvPr/>
        </p:nvSpPr>
        <p:spPr>
          <a:xfrm>
            <a:off x="1924101" y="5408979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C00000"/>
                </a:solidFill>
              </a:rPr>
              <a:t>Advantage of GPR</a:t>
            </a:r>
            <a:endParaRPr kumimoji="1" lang="ja-JP" altLang="en-US" b="1" u="sng">
              <a:solidFill>
                <a:srgbClr val="C0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1EFC98-ED44-1E48-A8CC-B4AD9C8F4FEB}"/>
              </a:ext>
            </a:extLst>
          </p:cNvPr>
          <p:cNvSpPr txBox="1"/>
          <p:nvPr/>
        </p:nvSpPr>
        <p:spPr>
          <a:xfrm>
            <a:off x="2402871" y="5836949"/>
            <a:ext cx="72333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(Needless to say) GPR agrees very well with the experiments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48614D-4D04-774E-AE93-E4E202332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D390-3416-2149-9E64-574FA86BABD8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1693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40653</TotalTime>
  <Words>1118</Words>
  <Application>Microsoft Macintosh PowerPoint</Application>
  <PresentationFormat>ワイド画面</PresentationFormat>
  <Paragraphs>232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Roboto</vt:lpstr>
      <vt:lpstr>メイリオ</vt:lpstr>
      <vt:lpstr>游ゴシック</vt:lpstr>
      <vt:lpstr>Arial</vt:lpstr>
      <vt:lpstr>Calibri</vt:lpstr>
      <vt:lpstr>Cambria Math</vt:lpstr>
      <vt:lpstr>Symbol</vt:lpstr>
      <vt:lpstr>Wingdings</vt:lpstr>
      <vt:lpstr>Office テーマ</vt:lpstr>
      <vt:lpstr>PowerPoint プレゼンテーション</vt:lpstr>
      <vt:lpstr>Gaussian processes</vt:lpstr>
      <vt:lpstr>Gaussian process regression (GPR)</vt:lpstr>
      <vt:lpstr>Gaussian process regression – Formula</vt:lpstr>
      <vt:lpstr>Gaussian process regression – Kernel function and hyperparameter</vt:lpstr>
      <vt:lpstr>Gaussian process regression – Optimization of hyperparameters</vt:lpstr>
      <vt:lpstr>Nuclide-production cross-sections</vt:lpstr>
      <vt:lpstr>Application to random sampling</vt:lpstr>
      <vt:lpstr>Comparison with other models and evaluated nuclear data</vt:lpstr>
      <vt:lpstr>Case of experimental data lacking</vt:lpstr>
      <vt:lpstr>Influence of experimental uncertainty</vt:lpstr>
      <vt:lpstr>Other examples – Nuclide-production cross-sections</vt:lpstr>
      <vt:lpstr>Other examples – Fission cross-sections</vt:lpstr>
      <vt:lpstr>Smoothing of output data in MC transport calculation</vt:lpstr>
      <vt:lpstr>Smoothing of output data in MC transport calculation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機械学習を用いた核データの評価研究</dc:title>
  <dc:creator>岩元 大樹</dc:creator>
  <cp:lastModifiedBy>岩元 大樹</cp:lastModifiedBy>
  <cp:revision>334</cp:revision>
  <cp:lastPrinted>2020-11-25T02:15:44Z</cp:lastPrinted>
  <dcterms:created xsi:type="dcterms:W3CDTF">2020-10-19T00:14:16Z</dcterms:created>
  <dcterms:modified xsi:type="dcterms:W3CDTF">2020-12-11T12:59:37Z</dcterms:modified>
</cp:coreProperties>
</file>